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932" r:id="rId3"/>
    <p:sldId id="918" r:id="rId4"/>
    <p:sldId id="924" r:id="rId5"/>
    <p:sldId id="919" r:id="rId6"/>
    <p:sldId id="925" r:id="rId7"/>
    <p:sldId id="920" r:id="rId8"/>
    <p:sldId id="933" r:id="rId9"/>
    <p:sldId id="939" r:id="rId10"/>
    <p:sldId id="935" r:id="rId11"/>
    <p:sldId id="940" r:id="rId12"/>
    <p:sldId id="936" r:id="rId13"/>
    <p:sldId id="941" r:id="rId14"/>
    <p:sldId id="937" r:id="rId15"/>
    <p:sldId id="942" r:id="rId16"/>
    <p:sldId id="934" r:id="rId17"/>
    <p:sldId id="943" r:id="rId18"/>
    <p:sldId id="938" r:id="rId19"/>
    <p:sldId id="944" r:id="rId20"/>
    <p:sldId id="945" r:id="rId21"/>
    <p:sldId id="946" r:id="rId22"/>
    <p:sldId id="93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2774"/>
  </p:normalViewPr>
  <p:slideViewPr>
    <p:cSldViewPr snapToGrid="0" snapToObjects="1">
      <p:cViewPr varScale="1">
        <p:scale>
          <a:sx n="140" d="100"/>
          <a:sy n="140" d="100"/>
        </p:scale>
        <p:origin x="712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9882A-869F-3F48-AA11-C05D34F521E0}" type="datetimeFigureOut">
              <a:rPr lang="en-CN" smtClean="0"/>
              <a:t>2021/9/9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BA1BE-A021-C54C-BC0F-5986F2B0464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392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BA1BE-A021-C54C-BC0F-5986F2B04641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332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BA1BE-A021-C54C-BC0F-5986F2B04641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956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2648-5B04-0548-9E42-FD75B9027543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DEA8-EA44-9E4E-BB98-49EAA11624E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microsoft.com/office/2007/relationships/hdphoto" Target="../media/hdphoto14.wdp"/><Relationship Id="rId10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7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microsoft.com/office/2007/relationships/hdphoto" Target="../media/hdphoto16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8.wdp"/><Relationship Id="rId10" Type="http://schemas.microsoft.com/office/2007/relationships/hdphoto" Target="../media/hdphoto20.wdp"/><Relationship Id="rId4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microsoft.com/office/2007/relationships/hdphoto" Target="../media/hdphoto16.wdp"/><Relationship Id="rId7" Type="http://schemas.microsoft.com/office/2007/relationships/hdphoto" Target="../media/hdphoto22.wdp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24.wdp"/><Relationship Id="rId5" Type="http://schemas.microsoft.com/office/2007/relationships/hdphoto" Target="../media/hdphoto21.wdp"/><Relationship Id="rId1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23.wdp"/><Relationship Id="rId14" Type="http://schemas.microsoft.com/office/2007/relationships/hdphoto" Target="../media/hdphoto25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26.wdp"/><Relationship Id="rId7" Type="http://schemas.microsoft.com/office/2007/relationships/hdphoto" Target="../media/hdphoto2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2.png"/><Relationship Id="rId5" Type="http://schemas.microsoft.com/office/2007/relationships/hdphoto" Target="../media/hdphoto27.wdp"/><Relationship Id="rId10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microsoft.com/office/2007/relationships/hdphoto" Target="../media/hdphoto29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microsoft.com/office/2007/relationships/hdphoto" Target="../media/hdphoto30.wdp"/><Relationship Id="rId21" Type="http://schemas.openxmlformats.org/officeDocument/2006/relationships/image" Target="../media/image61.png"/><Relationship Id="rId7" Type="http://schemas.microsoft.com/office/2007/relationships/hdphoto" Target="../media/hdphoto32.wdp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30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microsoft.com/office/2007/relationships/hdphoto" Target="../media/hdphoto31.wdp"/><Relationship Id="rId15" Type="http://schemas.openxmlformats.org/officeDocument/2006/relationships/image" Target="../media/image56.png"/><Relationship Id="rId23" Type="http://schemas.openxmlformats.org/officeDocument/2006/relationships/image" Target="../media/image48.png"/><Relationship Id="rId10" Type="http://schemas.microsoft.com/office/2007/relationships/hdphoto" Target="../media/hdphoto33.wdp"/><Relationship Id="rId19" Type="http://schemas.microsoft.com/office/2007/relationships/hdphoto" Target="../media/hdphoto34.wdp"/><Relationship Id="rId4" Type="http://schemas.openxmlformats.org/officeDocument/2006/relationships/image" Target="../media/image49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Relationship Id="rId22" Type="http://schemas.microsoft.com/office/2007/relationships/hdphoto" Target="../media/hdphoto35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30.wdp"/><Relationship Id="rId7" Type="http://schemas.microsoft.com/office/2007/relationships/hdphoto" Target="../media/hdphoto3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36.wdp"/><Relationship Id="rId4" Type="http://schemas.openxmlformats.org/officeDocument/2006/relationships/image" Target="../media/image62.png"/><Relationship Id="rId9" Type="http://schemas.microsoft.com/office/2007/relationships/hdphoto" Target="../media/hdphoto38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1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17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21.png"/><Relationship Id="rId1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tar, outdoor object&#10;&#10;Description automatically generated"/>
          <p:cNvPicPr>
            <a:picLocks noChangeAspect="1"/>
          </p:cNvPicPr>
          <p:nvPr/>
        </p:nvPicPr>
        <p:blipFill rotWithShape="1">
          <a:blip r:embed="rId2"/>
          <a:srcRect t="27608" r="9089" b="289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55" y="772160"/>
            <a:ext cx="7701280" cy="93535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Project 1  Final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155" y="4745355"/>
            <a:ext cx="4023360" cy="18605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dirty="0"/>
              <a:t>The University of Adelaide</a:t>
            </a:r>
          </a:p>
          <a:p>
            <a:pPr algn="l"/>
            <a:r>
              <a:rPr lang="en-US" sz="1800" dirty="0"/>
              <a:t>Computer Science (Advanced)</a:t>
            </a:r>
          </a:p>
          <a:p>
            <a:pPr algn="l"/>
            <a:endParaRPr lang="en-US" sz="2000" dirty="0"/>
          </a:p>
          <a:p>
            <a:pPr algn="l"/>
            <a:r>
              <a:rPr lang="en-US" sz="2600" dirty="0" err="1"/>
              <a:t>Jiajun</a:t>
            </a:r>
            <a:r>
              <a:rPr lang="en-US" sz="2600" dirty="0"/>
              <a:t> Yu (Jason) </a:t>
            </a:r>
          </a:p>
          <a:p>
            <a:pPr algn="l"/>
            <a:r>
              <a:rPr lang="en-US" sz="2600" dirty="0"/>
              <a:t>a1806320</a:t>
            </a:r>
          </a:p>
          <a:p>
            <a:pPr algn="l"/>
            <a:endParaRPr lang="en-US" sz="2000" dirty="0"/>
          </a:p>
        </p:txBody>
      </p:sp>
      <p:sp>
        <p:nvSpPr>
          <p:cNvPr id="43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8155" y="2217420"/>
            <a:ext cx="5004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are the prevailing attributes of UFO 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" y="43147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Color Pattern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5" name="Picture 4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FA929427-91E7-EB41-A1A5-760F4ECD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015" y="2212554"/>
            <a:ext cx="4433851" cy="4433851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8E862C5-A5F5-6040-9896-1CC68C341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15" y="1267996"/>
            <a:ext cx="4511975" cy="3078483"/>
          </a:xfrm>
          <a:prstGeom prst="rect">
            <a:avLst/>
          </a:prstGeom>
        </p:spPr>
      </p:pic>
      <p:grpSp>
        <p:nvGrpSpPr>
          <p:cNvPr id="14" name="Group 4">
            <a:extLst>
              <a:ext uri="{FF2B5EF4-FFF2-40B4-BE49-F238E27FC236}">
                <a16:creationId xmlns:a16="http://schemas.microsoft.com/office/drawing/2014/main" id="{832FCACB-B283-F64C-A005-0AAD37427898}"/>
              </a:ext>
            </a:extLst>
          </p:cNvPr>
          <p:cNvGrpSpPr>
            <a:grpSpLocks/>
          </p:cNvGrpSpPr>
          <p:nvPr/>
        </p:nvGrpSpPr>
        <p:grpSpPr bwMode="auto">
          <a:xfrm>
            <a:off x="502914" y="5420708"/>
            <a:ext cx="5025493" cy="1093510"/>
            <a:chOff x="1804402" y="10265306"/>
            <a:chExt cx="9571489" cy="1582816"/>
          </a:xfrm>
        </p:grpSpPr>
        <p:sp>
          <p:nvSpPr>
            <p:cNvPr id="15" name="Rectangle 30">
              <a:extLst>
                <a:ext uri="{FF2B5EF4-FFF2-40B4-BE49-F238E27FC236}">
                  <a16:creationId xmlns:a16="http://schemas.microsoft.com/office/drawing/2014/main" id="{F741B76C-6868-E843-99FD-9D6AE5EB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992" y="10265306"/>
              <a:ext cx="7200899" cy="59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Ratio of light colors</a:t>
              </a:r>
            </a:p>
          </p:txBody>
        </p:sp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id="{FD070031-174C-1C4D-AD6A-731D5267C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992" y="10933722"/>
              <a:ext cx="6948671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Most people might witness UFO at night.</a:t>
              </a:r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2F6D951E-FBFB-8041-8715-5D8DF8AD0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893" y="10471937"/>
              <a:ext cx="1370825" cy="44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≥50%</a:t>
              </a:r>
            </a:p>
          </p:txBody>
        </p:sp>
        <p:sp>
          <p:nvSpPr>
            <p:cNvPr id="28" name="Rectangle 38">
              <a:extLst>
                <a:ext uri="{FF2B5EF4-FFF2-40B4-BE49-F238E27FC236}">
                  <a16:creationId xmlns:a16="http://schemas.microsoft.com/office/drawing/2014/main" id="{74591C72-B9F8-9B43-A8D2-19713C9F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402" y="10917434"/>
              <a:ext cx="1825120" cy="44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1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sp>
        <p:nvSpPr>
          <p:cNvPr id="29" name="Line 2">
            <a:extLst>
              <a:ext uri="{FF2B5EF4-FFF2-40B4-BE49-F238E27FC236}">
                <a16:creationId xmlns:a16="http://schemas.microsoft.com/office/drawing/2014/main" id="{74EF8B98-F0ED-294E-9B28-69F474E8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29" y="6303924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4F1681F8-5CE8-4443-AEFE-3B08B70A61FA}"/>
              </a:ext>
            </a:extLst>
          </p:cNvPr>
          <p:cNvGrpSpPr>
            <a:grpSpLocks/>
          </p:cNvGrpSpPr>
          <p:nvPr/>
        </p:nvGrpSpPr>
        <p:grpSpPr bwMode="auto">
          <a:xfrm>
            <a:off x="98329" y="4379719"/>
            <a:ext cx="7601214" cy="865025"/>
            <a:chOff x="1358900" y="6093150"/>
            <a:chExt cx="9214374" cy="1730050"/>
          </a:xfrm>
        </p:grpSpPr>
        <p:sp>
          <p:nvSpPr>
            <p:cNvPr id="31" name="Line 2">
              <a:extLst>
                <a:ext uri="{FF2B5EF4-FFF2-40B4-BE49-F238E27FC236}">
                  <a16:creationId xmlns:a16="http://schemas.microsoft.com/office/drawing/2014/main" id="{66AA10F2-F232-414A-B90A-DF4BCE6DB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71E2ED73-5DFA-184C-9FA1-09979236A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374" y="609315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Top 3 words related to colors</a:t>
              </a: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448FE999-F586-3644-B015-230715A6C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71" y="6789620"/>
              <a:ext cx="461660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Bright, white and orange are top 3 words used to describe the colors of UFO.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31DDBE-98CA-E749-9DBD-4016EC25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756" y="6347866"/>
              <a:ext cx="641256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60%</a:t>
              </a: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3726178F-8135-B74A-B816-A3E3D8FE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60" y="6939044"/>
              <a:ext cx="1161645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grpSp>
        <p:nvGrpSpPr>
          <p:cNvPr id="36" name="Group 52">
            <a:extLst>
              <a:ext uri="{FF2B5EF4-FFF2-40B4-BE49-F238E27FC236}">
                <a16:creationId xmlns:a16="http://schemas.microsoft.com/office/drawing/2014/main" id="{CD94BC57-9E18-EF4C-936C-B55E32015D88}"/>
              </a:ext>
            </a:extLst>
          </p:cNvPr>
          <p:cNvGrpSpPr>
            <a:grpSpLocks/>
          </p:cNvGrpSpPr>
          <p:nvPr/>
        </p:nvGrpSpPr>
        <p:grpSpPr bwMode="auto">
          <a:xfrm>
            <a:off x="4956764" y="849968"/>
            <a:ext cx="1948069" cy="646331"/>
            <a:chOff x="13177981" y="2707166"/>
            <a:chExt cx="10229911" cy="3597484"/>
          </a:xfrm>
        </p:grpSpPr>
        <p:sp>
          <p:nvSpPr>
            <p:cNvPr id="37" name="Hexagon 29">
              <a:extLst>
                <a:ext uri="{FF2B5EF4-FFF2-40B4-BE49-F238E27FC236}">
                  <a16:creationId xmlns:a16="http://schemas.microsoft.com/office/drawing/2014/main" id="{5DF464EA-8158-4C40-AE5F-A117A28EB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9817" y="2946933"/>
              <a:ext cx="1350232" cy="125538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F7991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DECA0D-A82E-7D4F-A19C-3017D7FDF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7981" y="2707166"/>
              <a:ext cx="10229911" cy="3597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Waffle</a:t>
              </a:r>
            </a:p>
            <a:p>
              <a:pPr algn="ctr"/>
              <a:r>
                <a:rPr lang="en-US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Visualization</a:t>
              </a:r>
              <a:endParaRPr lang="en-US" dirty="0"/>
            </a:p>
          </p:txBody>
        </p:sp>
      </p:grpSp>
      <p:sp>
        <p:nvSpPr>
          <p:cNvPr id="39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0653BC3E-6BE9-3947-BA3C-9303C6E7AB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752126">
            <a:off x="5936425" y="1689553"/>
            <a:ext cx="324711" cy="279184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rgbClr val="0223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 fontScale="40000" lnSpcReduction="20000"/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0" name="Line 2">
            <a:extLst>
              <a:ext uri="{FF2B5EF4-FFF2-40B4-BE49-F238E27FC236}">
                <a16:creationId xmlns:a16="http://schemas.microsoft.com/office/drawing/2014/main" id="{21254AA1-72E2-EE4C-817A-9F4A11F2F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8241" y="2161993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E48A3FA8-DDC9-8E42-933A-BA2B9F5DB414}"/>
              </a:ext>
            </a:extLst>
          </p:cNvPr>
          <p:cNvSpPr>
            <a:spLocks/>
          </p:cNvSpPr>
          <p:nvPr/>
        </p:nvSpPr>
        <p:spPr bwMode="auto">
          <a:xfrm>
            <a:off x="6693051" y="1374686"/>
            <a:ext cx="5866430" cy="85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bg1"/>
                </a:solidFill>
              </a:rPr>
              <a:t>Show the prevailing colors of UFO</a:t>
            </a:r>
          </a:p>
          <a:p>
            <a:r>
              <a:rPr lang="en-US" dirty="0">
                <a:solidFill>
                  <a:schemeClr val="bg1"/>
                </a:solidFill>
              </a:rPr>
              <a:t>Show the ratio of them in a more intuitive way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Open Sans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" y="43147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Color Pattern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7941C82-EF5D-7D41-BAAC-241AE3785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705" y="1601736"/>
            <a:ext cx="5285295" cy="226395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327F719-AB78-E54F-8A42-00F1D23B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041" y="1601736"/>
            <a:ext cx="3825602" cy="226395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14BF133-F4CD-2D45-92D3-9A7537CCD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3033" y="4311398"/>
            <a:ext cx="3825602" cy="2050824"/>
          </a:xfrm>
          <a:prstGeom prst="rect">
            <a:avLst/>
          </a:prstGeom>
        </p:spPr>
      </p:pic>
      <p:pic>
        <p:nvPicPr>
          <p:cNvPr id="42" name="Picture 41" descr="Chart, bar chart&#10;&#10;Description automatically generated">
            <a:extLst>
              <a:ext uri="{FF2B5EF4-FFF2-40B4-BE49-F238E27FC236}">
                <a16:creationId xmlns:a16="http://schemas.microsoft.com/office/drawing/2014/main" id="{39D5C72F-D2D5-4D4A-84F3-0FC07B5C1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816" y="2968253"/>
            <a:ext cx="1464665" cy="999329"/>
          </a:xfrm>
          <a:prstGeom prst="rect">
            <a:avLst/>
          </a:prstGeom>
        </p:spPr>
      </p:pic>
      <p:pic>
        <p:nvPicPr>
          <p:cNvPr id="43" name="Picture 42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CA0F62C8-3535-1A4F-A465-2EEF78C54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7823" y="4146453"/>
            <a:ext cx="1113000" cy="1113000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8C2F346D-3897-724C-885B-421772BF96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038" y="4311397"/>
            <a:ext cx="5283962" cy="20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615" y="86974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USA State Positions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8B25C82-1DA8-F34D-B0BA-0690AEBA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76" y="1251595"/>
            <a:ext cx="4810320" cy="2916437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D92F81-DDFB-AE43-86DB-9ACB06A6C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2645" y="2755068"/>
            <a:ext cx="5532966" cy="3674099"/>
          </a:xfrm>
          <a:prstGeom prst="rect">
            <a:avLst/>
          </a:prstGeom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4173765A-A29A-0D4D-98DD-742858D4B4F0}"/>
              </a:ext>
            </a:extLst>
          </p:cNvPr>
          <p:cNvGrpSpPr>
            <a:grpSpLocks/>
          </p:cNvGrpSpPr>
          <p:nvPr/>
        </p:nvGrpSpPr>
        <p:grpSpPr bwMode="auto">
          <a:xfrm>
            <a:off x="98329" y="4379719"/>
            <a:ext cx="7601214" cy="865025"/>
            <a:chOff x="1358900" y="6093150"/>
            <a:chExt cx="9214374" cy="1730050"/>
          </a:xfrm>
        </p:grpSpPr>
        <p:sp>
          <p:nvSpPr>
            <p:cNvPr id="16" name="Line 2">
              <a:extLst>
                <a:ext uri="{FF2B5EF4-FFF2-40B4-BE49-F238E27FC236}">
                  <a16:creationId xmlns:a16="http://schemas.microsoft.com/office/drawing/2014/main" id="{BD89E688-3487-B841-A3AA-F34FA69DF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26">
              <a:extLst>
                <a:ext uri="{FF2B5EF4-FFF2-40B4-BE49-F238E27FC236}">
                  <a16:creationId xmlns:a16="http://schemas.microsoft.com/office/drawing/2014/main" id="{A110A2EC-0E7E-0944-BF60-3191C1F4E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374" y="609315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UFOs were most likely to be witnessed in CA</a:t>
              </a:r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4E081FB-F547-6341-ADD1-907007297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71" y="6789620"/>
              <a:ext cx="461660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The ratio of UFOs to be witnessed in California is 12%.</a:t>
              </a:r>
            </a:p>
          </p:txBody>
        </p:sp>
        <p:sp>
          <p:nvSpPr>
            <p:cNvPr id="28" name="Rectangle 33">
              <a:extLst>
                <a:ext uri="{FF2B5EF4-FFF2-40B4-BE49-F238E27FC236}">
                  <a16:creationId xmlns:a16="http://schemas.microsoft.com/office/drawing/2014/main" id="{8A8A41F3-1A16-FD46-9823-08720EA1F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754" y="6382272"/>
              <a:ext cx="641256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rgbClr val="F6981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12%</a:t>
              </a: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34B7590C-EF19-2043-8327-2B5996D3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60" y="6939044"/>
              <a:ext cx="1161645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rgbClr val="F6981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3D6580EB-318F-DC44-B50B-B5186473CBDC}"/>
              </a:ext>
            </a:extLst>
          </p:cNvPr>
          <p:cNvGrpSpPr>
            <a:grpSpLocks/>
          </p:cNvGrpSpPr>
          <p:nvPr/>
        </p:nvGrpSpPr>
        <p:grpSpPr bwMode="auto">
          <a:xfrm>
            <a:off x="444789" y="5398633"/>
            <a:ext cx="5025493" cy="1093510"/>
            <a:chOff x="1804402" y="10265306"/>
            <a:chExt cx="9571489" cy="15828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13C0E0-3898-E34B-80FF-A3E4670C3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992" y="10265306"/>
              <a:ext cx="7200899" cy="59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UFOs witnessed in coastal states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4B8F14-066B-0844-9AFD-0C8FFB5D1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992" y="10933722"/>
              <a:ext cx="6948671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77% UFOs were witnessed in 60% states.</a:t>
              </a: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875DA156-3CE6-3645-9D4F-47D5E9CD9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208" y="10471937"/>
              <a:ext cx="1007509" cy="44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77%</a:t>
              </a:r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A3838F73-FDE3-AB49-A120-ACA73DA78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402" y="10917434"/>
              <a:ext cx="1825120" cy="44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rgbClr val="00B0F0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sp>
        <p:nvSpPr>
          <p:cNvPr id="35" name="Line 2">
            <a:extLst>
              <a:ext uri="{FF2B5EF4-FFF2-40B4-BE49-F238E27FC236}">
                <a16:creationId xmlns:a16="http://schemas.microsoft.com/office/drawing/2014/main" id="{AD03BF24-CAAE-8C48-AEF3-89E45EA2834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29" y="6239187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6" name="Group 52">
            <a:extLst>
              <a:ext uri="{FF2B5EF4-FFF2-40B4-BE49-F238E27FC236}">
                <a16:creationId xmlns:a16="http://schemas.microsoft.com/office/drawing/2014/main" id="{886FD194-66B0-914C-820E-388EFCF58862}"/>
              </a:ext>
            </a:extLst>
          </p:cNvPr>
          <p:cNvGrpSpPr>
            <a:grpSpLocks/>
          </p:cNvGrpSpPr>
          <p:nvPr/>
        </p:nvGrpSpPr>
        <p:grpSpPr bwMode="auto">
          <a:xfrm>
            <a:off x="5178610" y="963849"/>
            <a:ext cx="1948069" cy="646331"/>
            <a:chOff x="13177981" y="2707166"/>
            <a:chExt cx="10229911" cy="3597484"/>
          </a:xfrm>
        </p:grpSpPr>
        <p:sp>
          <p:nvSpPr>
            <p:cNvPr id="37" name="Hexagon 29">
              <a:extLst>
                <a:ext uri="{FF2B5EF4-FFF2-40B4-BE49-F238E27FC236}">
                  <a16:creationId xmlns:a16="http://schemas.microsoft.com/office/drawing/2014/main" id="{89ACE536-8AD1-8D49-B04C-7E6FB0F58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9817" y="2946933"/>
              <a:ext cx="1350232" cy="125538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F7991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4467F3F-18FE-0943-8B09-3092400C3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7981" y="2707166"/>
              <a:ext cx="10229911" cy="3597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Map</a:t>
              </a:r>
            </a:p>
            <a:p>
              <a:pPr algn="ctr"/>
              <a:r>
                <a:rPr lang="en-US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Visualization</a:t>
              </a:r>
              <a:endParaRPr lang="en-US" dirty="0"/>
            </a:p>
          </p:txBody>
        </p:sp>
      </p:grpSp>
      <p:sp>
        <p:nvSpPr>
          <p:cNvPr id="39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1DE024C5-AF18-6B41-8C87-5A9E61D604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752126">
            <a:off x="5442892" y="2043032"/>
            <a:ext cx="324711" cy="279184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rgbClr val="0223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 fontScale="40000" lnSpcReduction="20000"/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0" name="Line 2">
            <a:extLst>
              <a:ext uri="{FF2B5EF4-FFF2-40B4-BE49-F238E27FC236}">
                <a16:creationId xmlns:a16="http://schemas.microsoft.com/office/drawing/2014/main" id="{E05B0310-1617-1948-A8F9-F4128BA28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6181" y="2548560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1D29A770-49F5-2043-B700-580E846FCC50}"/>
              </a:ext>
            </a:extLst>
          </p:cNvPr>
          <p:cNvSpPr>
            <a:spLocks/>
          </p:cNvSpPr>
          <p:nvPr/>
        </p:nvSpPr>
        <p:spPr bwMode="auto">
          <a:xfrm>
            <a:off x="5908799" y="1755739"/>
            <a:ext cx="6465145" cy="85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bg1"/>
                </a:solidFill>
              </a:rPr>
              <a:t>Show the distribution of UFO events in the USA </a:t>
            </a:r>
          </a:p>
          <a:p>
            <a:r>
              <a:rPr lang="en-US" dirty="0">
                <a:solidFill>
                  <a:schemeClr val="bg1"/>
                </a:solidFill>
              </a:rPr>
              <a:t>Use color gradient to represent the overall number of UFO events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Open Sans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3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615" y="86974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USA State Positions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35" name="Line 2">
            <a:extLst>
              <a:ext uri="{FF2B5EF4-FFF2-40B4-BE49-F238E27FC236}">
                <a16:creationId xmlns:a16="http://schemas.microsoft.com/office/drawing/2014/main" id="{AD03BF24-CAAE-8C48-AEF3-89E45EA2834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29" y="6239187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754A314-B7FC-EA46-A593-DF0D6777B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964" y="1612529"/>
            <a:ext cx="5373026" cy="3016028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B5F1F236-B463-0345-92B9-11C7FE236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4" y="4735176"/>
            <a:ext cx="2378067" cy="1441792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6E403A-BB0A-654B-89BD-435E6875F0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9596" y="1612529"/>
            <a:ext cx="5500788" cy="3028876"/>
          </a:xfrm>
          <a:prstGeom prst="rect">
            <a:avLst/>
          </a:prstGeom>
        </p:spPr>
      </p:pic>
      <p:pic>
        <p:nvPicPr>
          <p:cNvPr id="43" name="Picture 42" descr="Map&#10;&#10;Description automatically generated">
            <a:extLst>
              <a:ext uri="{FF2B5EF4-FFF2-40B4-BE49-F238E27FC236}">
                <a16:creationId xmlns:a16="http://schemas.microsoft.com/office/drawing/2014/main" id="{86DAB227-2CFE-B744-8B3C-70979AF28B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5215" y="4773725"/>
            <a:ext cx="2055143" cy="13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3" y="506799"/>
            <a:ext cx="10568643" cy="214722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D6A8F4-36CB-EF44-8E43-1B95ADCF6F0F}"/>
              </a:ext>
            </a:extLst>
          </p:cNvPr>
          <p:cNvSpPr/>
          <p:nvPr/>
        </p:nvSpPr>
        <p:spPr>
          <a:xfrm>
            <a:off x="1367804" y="75190"/>
            <a:ext cx="919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General Positions / Audio Pattern of UFO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766DCB0-9AA5-744D-9BC2-B50B6B9F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0" y="1538133"/>
            <a:ext cx="5127580" cy="3307520"/>
          </a:xfrm>
          <a:prstGeom prst="rect">
            <a:avLst/>
          </a:prstGeom>
        </p:spPr>
      </p:pic>
      <p:grpSp>
        <p:nvGrpSpPr>
          <p:cNvPr id="30" name="Group 2">
            <a:extLst>
              <a:ext uri="{FF2B5EF4-FFF2-40B4-BE49-F238E27FC236}">
                <a16:creationId xmlns:a16="http://schemas.microsoft.com/office/drawing/2014/main" id="{A6815AA0-F933-544E-A228-54C0BE5EF3B9}"/>
              </a:ext>
            </a:extLst>
          </p:cNvPr>
          <p:cNvGrpSpPr>
            <a:grpSpLocks/>
          </p:cNvGrpSpPr>
          <p:nvPr/>
        </p:nvGrpSpPr>
        <p:grpSpPr bwMode="auto">
          <a:xfrm>
            <a:off x="512500" y="5177610"/>
            <a:ext cx="6523567" cy="863337"/>
            <a:chOff x="1358900" y="6096526"/>
            <a:chExt cx="7908024" cy="1726674"/>
          </a:xfrm>
        </p:grpSpPr>
        <p:sp>
          <p:nvSpPr>
            <p:cNvPr id="31" name="Line 2">
              <a:extLst>
                <a:ext uri="{FF2B5EF4-FFF2-40B4-BE49-F238E27FC236}">
                  <a16:creationId xmlns:a16="http://schemas.microsoft.com/office/drawing/2014/main" id="{340A4E25-DEC9-9F42-9918-6D3B30E44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FE5F7E0B-FC52-0F4E-AC99-FAF5F806A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096526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General Positions of UFO</a:t>
              </a:r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F109B8F6-3084-6144-AE6D-FEB0169D7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792996"/>
              <a:ext cx="5275683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UFO were most likely to be witnessed from home. Top 3 positions are home, mountain and street.</a:t>
              </a:r>
            </a:p>
          </p:txBody>
        </p:sp>
      </p:grpSp>
      <p:grpSp>
        <p:nvGrpSpPr>
          <p:cNvPr id="36" name="Group 2">
            <a:extLst>
              <a:ext uri="{FF2B5EF4-FFF2-40B4-BE49-F238E27FC236}">
                <a16:creationId xmlns:a16="http://schemas.microsoft.com/office/drawing/2014/main" id="{2245E7C7-BF6E-DC4C-9958-638565E4FF12}"/>
              </a:ext>
            </a:extLst>
          </p:cNvPr>
          <p:cNvGrpSpPr>
            <a:grpSpLocks/>
          </p:cNvGrpSpPr>
          <p:nvPr/>
        </p:nvGrpSpPr>
        <p:grpSpPr bwMode="auto">
          <a:xfrm>
            <a:off x="5965280" y="5177610"/>
            <a:ext cx="7601214" cy="865025"/>
            <a:chOff x="1358900" y="6093150"/>
            <a:chExt cx="9214374" cy="1730050"/>
          </a:xfrm>
        </p:grpSpPr>
        <p:sp>
          <p:nvSpPr>
            <p:cNvPr id="37" name="Line 2">
              <a:extLst>
                <a:ext uri="{FF2B5EF4-FFF2-40B4-BE49-F238E27FC236}">
                  <a16:creationId xmlns:a16="http://schemas.microsoft.com/office/drawing/2014/main" id="{15FE0570-F768-4B4C-90C7-09D453148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DBE52858-B09D-E548-8323-0440888DF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374" y="609315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Audio pattern of UFO</a:t>
              </a:r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A083C135-A651-5144-8E89-CD98E8C26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71" y="6789620"/>
              <a:ext cx="461660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There are 5% of eyewitnesses</a:t>
              </a:r>
              <a:r>
                <a:rPr lang="zh-CN" alt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 </a:t>
              </a:r>
              <a:r>
                <a:rPr lang="en-US" altLang="zh-CN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claimed that they heard the sound from UFO.</a:t>
              </a:r>
              <a:endParaRPr lang="en-US" sz="1400" dirty="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F1D767F0-83B2-2F42-B77D-B6E9E5570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084" y="6362664"/>
              <a:ext cx="458595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rgbClr val="F6981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5%</a:t>
              </a: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BA290617-3D4C-BB47-B610-7E8867819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60" y="6939044"/>
              <a:ext cx="1161645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rgbClr val="F6981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96917F7-5D0D-C948-98F8-63BC98B3D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637" y="1538135"/>
            <a:ext cx="3546120" cy="33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3" y="506799"/>
            <a:ext cx="10568643" cy="214722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D6A8F4-36CB-EF44-8E43-1B95ADCF6F0F}"/>
              </a:ext>
            </a:extLst>
          </p:cNvPr>
          <p:cNvSpPr/>
          <p:nvPr/>
        </p:nvSpPr>
        <p:spPr>
          <a:xfrm>
            <a:off x="1367804" y="75190"/>
            <a:ext cx="919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General Positions / Audio Pattern of UFO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C2A60AC-1575-564F-AA75-508C6E3B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4078" y="963841"/>
            <a:ext cx="1092279" cy="42449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2C7674A-0EDB-A442-8A66-B3C1F49A3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7185" y="963849"/>
            <a:ext cx="2502742" cy="424498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8BA39DB-81D0-6F4F-A8F2-E095C933A2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4078" y="5383512"/>
            <a:ext cx="1675383" cy="135626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8CCC9EB-CBC3-3F4B-8A34-6FF18995D2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411" y="1329951"/>
            <a:ext cx="2557939" cy="5409823"/>
          </a:xfrm>
          <a:prstGeom prst="rect">
            <a:avLst/>
          </a:prstGeom>
        </p:spPr>
      </p:pic>
      <p:pic>
        <p:nvPicPr>
          <p:cNvPr id="42" name="Picture 41" descr="Chart, bar chart&#10;&#10;Description automatically generated">
            <a:extLst>
              <a:ext uri="{FF2B5EF4-FFF2-40B4-BE49-F238E27FC236}">
                <a16:creationId xmlns:a16="http://schemas.microsoft.com/office/drawing/2014/main" id="{22E6936D-C5F2-6C43-8D59-5646BED967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5058" y="5319667"/>
            <a:ext cx="1976892" cy="1275184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6C84DFA7-2AA7-AE49-A45F-BA39842034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6884" y="963841"/>
            <a:ext cx="3184153" cy="5548257"/>
          </a:xfrm>
          <a:prstGeom prst="rect">
            <a:avLst/>
          </a:prstGeom>
        </p:spPr>
      </p:pic>
      <p:pic>
        <p:nvPicPr>
          <p:cNvPr id="43" name="Picture 42" descr="Chart, pie chart&#10;&#10;Description automatically generated">
            <a:extLst>
              <a:ext uri="{FF2B5EF4-FFF2-40B4-BE49-F238E27FC236}">
                <a16:creationId xmlns:a16="http://schemas.microsoft.com/office/drawing/2014/main" id="{37469A72-1455-C64A-B016-279102EDA3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11619" y="4920018"/>
            <a:ext cx="1773058" cy="165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8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55156" y="38657"/>
            <a:ext cx="122241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Appearance Year / Month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13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BC16C9B1-99B5-8C4D-963A-85598BA7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7615" y="1318244"/>
            <a:ext cx="5548976" cy="3868121"/>
          </a:xfr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DBDB8EA-BF33-144E-A40B-46993ED3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198" y="1159156"/>
            <a:ext cx="4379654" cy="4075862"/>
          </a:xfrm>
          <a:prstGeom prst="rect">
            <a:avLst/>
          </a:prstGeom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6796CF35-A65A-7145-8300-1CF68E42D33C}"/>
              </a:ext>
            </a:extLst>
          </p:cNvPr>
          <p:cNvGrpSpPr>
            <a:grpSpLocks/>
          </p:cNvGrpSpPr>
          <p:nvPr/>
        </p:nvGrpSpPr>
        <p:grpSpPr bwMode="auto">
          <a:xfrm>
            <a:off x="444789" y="5146284"/>
            <a:ext cx="6523567" cy="1049454"/>
            <a:chOff x="1358900" y="6096526"/>
            <a:chExt cx="7908024" cy="2098908"/>
          </a:xfrm>
        </p:grpSpPr>
        <p:sp>
          <p:nvSpPr>
            <p:cNvPr id="16" name="Line 2">
              <a:extLst>
                <a:ext uri="{FF2B5EF4-FFF2-40B4-BE49-F238E27FC236}">
                  <a16:creationId xmlns:a16="http://schemas.microsoft.com/office/drawing/2014/main" id="{7BCB9D72-8D41-6140-A0D6-11E815452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8195434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26">
              <a:extLst>
                <a:ext uri="{FF2B5EF4-FFF2-40B4-BE49-F238E27FC236}">
                  <a16:creationId xmlns:a16="http://schemas.microsoft.com/office/drawing/2014/main" id="{A1EDDC2D-1DE4-FF40-BA67-F563E1B4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096526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UFO appearances per year</a:t>
              </a:r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BB230A-ABDA-4F4A-82FA-B81105F1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792996"/>
              <a:ext cx="5275683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The number of UFO events has risen since 1990.</a:t>
              </a:r>
            </a:p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In 2014, people witnessed the</a:t>
              </a:r>
              <a:r>
                <a:rPr lang="zh-CN" alt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 </a:t>
              </a:r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most UFO events.</a:t>
              </a:r>
            </a:p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After that, it dropped rapidly until 2018.</a:t>
              </a:r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A5A2B50E-9E46-244B-8981-5C719DDB9DB1}"/>
              </a:ext>
            </a:extLst>
          </p:cNvPr>
          <p:cNvGrpSpPr>
            <a:grpSpLocks/>
          </p:cNvGrpSpPr>
          <p:nvPr/>
        </p:nvGrpSpPr>
        <p:grpSpPr bwMode="auto">
          <a:xfrm>
            <a:off x="6238752" y="5332401"/>
            <a:ext cx="6523567" cy="863337"/>
            <a:chOff x="1358900" y="6096526"/>
            <a:chExt cx="7908024" cy="1726674"/>
          </a:xfrm>
        </p:grpSpPr>
        <p:sp>
          <p:nvSpPr>
            <p:cNvPr id="29" name="Line 2">
              <a:extLst>
                <a:ext uri="{FF2B5EF4-FFF2-40B4-BE49-F238E27FC236}">
                  <a16:creationId xmlns:a16="http://schemas.microsoft.com/office/drawing/2014/main" id="{E676CFC4-8B11-A144-993C-2A76CA06D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A3F20155-EC98-FD4A-B25C-1C013D1BF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096526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UFO appearance per month(2009-2020)</a:t>
              </a: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29F261B7-EE96-5146-B227-C308622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792996"/>
              <a:ext cx="5275683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July and August from 2012 to 2014</a:t>
              </a:r>
            </a:p>
            <a:p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March to April of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8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55156" y="38657"/>
            <a:ext cx="122241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Appearance Year / Month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F96431A-01C9-4249-A785-271D57952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789" y="1404385"/>
            <a:ext cx="1412700" cy="489496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718CA6A-963C-B248-9084-8079BBD73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9425" y="1403237"/>
            <a:ext cx="3808297" cy="26104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F4D9253-DE97-6948-B25C-D7BF68830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5876" y="1403237"/>
            <a:ext cx="4542578" cy="4807467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2EC850B4-4284-9D47-B461-3E6F033BE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9675" y="4418251"/>
            <a:ext cx="2021302" cy="1881096"/>
          </a:xfrm>
          <a:prstGeom prst="rect">
            <a:avLst/>
          </a:prstGeom>
        </p:spPr>
      </p:pic>
      <p:pic>
        <p:nvPicPr>
          <p:cNvPr id="34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6DDE32B3-FFE8-9C47-8454-4EAC8DEB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2281987" y="4076312"/>
            <a:ext cx="3349390" cy="2334817"/>
          </a:xfrm>
        </p:spPr>
      </p:pic>
    </p:spTree>
    <p:extLst>
      <p:ext uri="{BB962C8B-B14F-4D97-AF65-F5344CB8AC3E}">
        <p14:creationId xmlns:p14="http://schemas.microsoft.com/office/powerpoint/2010/main" val="380366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065" y="43147"/>
            <a:ext cx="122241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Appearance Time / Duration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16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FC809CE4-2D8E-2B44-B766-8AACFA9F6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038" y="1226547"/>
            <a:ext cx="5085903" cy="3605989"/>
          </a:xfr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889F41E4-8473-244A-972F-3906DAFDB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0" y="1002006"/>
            <a:ext cx="4198895" cy="3681531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B909DA33-C584-D740-80B4-B296E5584916}"/>
              </a:ext>
            </a:extLst>
          </p:cNvPr>
          <p:cNvGrpSpPr>
            <a:grpSpLocks/>
          </p:cNvGrpSpPr>
          <p:nvPr/>
        </p:nvGrpSpPr>
        <p:grpSpPr bwMode="auto">
          <a:xfrm>
            <a:off x="444789" y="5146284"/>
            <a:ext cx="6523567" cy="1049454"/>
            <a:chOff x="1358900" y="6096526"/>
            <a:chExt cx="7908024" cy="2098908"/>
          </a:xfrm>
        </p:grpSpPr>
        <p:sp>
          <p:nvSpPr>
            <p:cNvPr id="15" name="Line 2">
              <a:extLst>
                <a:ext uri="{FF2B5EF4-FFF2-40B4-BE49-F238E27FC236}">
                  <a16:creationId xmlns:a16="http://schemas.microsoft.com/office/drawing/2014/main" id="{8145B10E-4FBD-D94F-A133-47C630BC1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8195434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Rectangle 26">
              <a:extLst>
                <a:ext uri="{FF2B5EF4-FFF2-40B4-BE49-F238E27FC236}">
                  <a16:creationId xmlns:a16="http://schemas.microsoft.com/office/drawing/2014/main" id="{9FB78462-8E67-3E44-992A-3DC6F9E5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096526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UFO appearances per hour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DC4858-6735-8F47-82F5-025430D24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792996"/>
              <a:ext cx="5275683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After 4 pm, the numbers of UFO events increased sharply until 9pm.</a:t>
              </a:r>
            </a:p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Corresponds to previous guess</a:t>
              </a:r>
            </a:p>
          </p:txBody>
        </p:sp>
      </p:grpSp>
      <p:grpSp>
        <p:nvGrpSpPr>
          <p:cNvPr id="29" name="Group 2">
            <a:extLst>
              <a:ext uri="{FF2B5EF4-FFF2-40B4-BE49-F238E27FC236}">
                <a16:creationId xmlns:a16="http://schemas.microsoft.com/office/drawing/2014/main" id="{34519613-E3BF-EF48-A995-55D0BEB5FEF2}"/>
              </a:ext>
            </a:extLst>
          </p:cNvPr>
          <p:cNvGrpSpPr>
            <a:grpSpLocks/>
          </p:cNvGrpSpPr>
          <p:nvPr/>
        </p:nvGrpSpPr>
        <p:grpSpPr bwMode="auto">
          <a:xfrm>
            <a:off x="6054895" y="5146551"/>
            <a:ext cx="6523567" cy="1049454"/>
            <a:chOff x="1358900" y="6096526"/>
            <a:chExt cx="7908024" cy="2098908"/>
          </a:xfrm>
        </p:grpSpPr>
        <p:sp>
          <p:nvSpPr>
            <p:cNvPr id="30" name="Line 2">
              <a:extLst>
                <a:ext uri="{FF2B5EF4-FFF2-40B4-BE49-F238E27FC236}">
                  <a16:creationId xmlns:a16="http://schemas.microsoft.com/office/drawing/2014/main" id="{52A50963-7DEB-8740-99D0-592EDF87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8195434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D03AF0CD-1C39-9440-BE63-437B4A24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096526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Durations of UFO appearances</a:t>
              </a:r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54025587-CCB0-CB42-9605-F6C3C109F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024" y="6792996"/>
              <a:ext cx="5275683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0s~10s: 14%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0s~1min: 30%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1min~10min: 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1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065" y="43147"/>
            <a:ext cx="122241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Appearance Time / Duration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60EBA4-9E57-FE4B-8FA8-F00DA5466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1" y="1414752"/>
            <a:ext cx="3014623" cy="347233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24E049E-9B5F-C047-816E-36B81C6BE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1" y="5064361"/>
            <a:ext cx="3014623" cy="1461370"/>
          </a:xfrm>
          <a:prstGeom prst="rect">
            <a:avLst/>
          </a:prstGeom>
        </p:spPr>
      </p:pic>
      <p:pic>
        <p:nvPicPr>
          <p:cNvPr id="33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F0FFB930-1801-CC43-825A-6C0BE646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094657" y="5625034"/>
            <a:ext cx="1270347" cy="900697"/>
          </a:xfr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D7E5F7-4F69-BA41-B64E-081D07415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3495" y="1414752"/>
            <a:ext cx="1212925" cy="5029200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medium confidence">
            <a:extLst>
              <a:ext uri="{FF2B5EF4-FFF2-40B4-BE49-F238E27FC236}">
                <a16:creationId xmlns:a16="http://schemas.microsoft.com/office/drawing/2014/main" id="{000B1078-51EA-A642-BBD4-6940764FD7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1067" y="1375587"/>
            <a:ext cx="1073199" cy="496687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637E7984-A359-6C4F-BA76-6DAAFCFD3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3551" y="1986429"/>
            <a:ext cx="1075187" cy="508575"/>
          </a:xfrm>
          <a:prstGeom prst="rect">
            <a:avLst/>
          </a:prstGeom>
        </p:spPr>
      </p:pic>
      <p:pic>
        <p:nvPicPr>
          <p:cNvPr id="40" name="Picture 39" descr="Text&#10;&#10;Description automatically generated with medium confidence">
            <a:extLst>
              <a:ext uri="{FF2B5EF4-FFF2-40B4-BE49-F238E27FC236}">
                <a16:creationId xmlns:a16="http://schemas.microsoft.com/office/drawing/2014/main" id="{679D4D1E-E45C-E742-AD3C-5D3AFF7595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9852" y="2594325"/>
            <a:ext cx="1098886" cy="508575"/>
          </a:xfrm>
          <a:prstGeom prst="rect">
            <a:avLst/>
          </a:prstGeom>
        </p:spPr>
      </p:pic>
      <p:pic>
        <p:nvPicPr>
          <p:cNvPr id="42" name="Picture 41" descr="Text&#10;&#10;Description automatically generated with medium confidence">
            <a:extLst>
              <a:ext uri="{FF2B5EF4-FFF2-40B4-BE49-F238E27FC236}">
                <a16:creationId xmlns:a16="http://schemas.microsoft.com/office/drawing/2014/main" id="{81E0B887-6527-9A44-8B66-69B61F4981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9852" y="3178932"/>
            <a:ext cx="1113541" cy="515358"/>
          </a:xfrm>
          <a:prstGeom prst="rect">
            <a:avLst/>
          </a:prstGeom>
        </p:spPr>
      </p:pic>
      <p:pic>
        <p:nvPicPr>
          <p:cNvPr id="44" name="Picture 43" descr="Text&#10;&#10;Description automatically generated with medium confidence">
            <a:extLst>
              <a:ext uri="{FF2B5EF4-FFF2-40B4-BE49-F238E27FC236}">
                <a16:creationId xmlns:a16="http://schemas.microsoft.com/office/drawing/2014/main" id="{F32DE9A3-5E0E-0840-8FDB-F1F681C587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8896" y="3789774"/>
            <a:ext cx="1113541" cy="515358"/>
          </a:xfrm>
          <a:prstGeom prst="rect">
            <a:avLst/>
          </a:prstGeom>
        </p:spPr>
      </p:pic>
      <p:pic>
        <p:nvPicPr>
          <p:cNvPr id="46" name="Picture 45" descr="Text&#10;&#10;Description automatically generated with medium confidence">
            <a:extLst>
              <a:ext uri="{FF2B5EF4-FFF2-40B4-BE49-F238E27FC236}">
                <a16:creationId xmlns:a16="http://schemas.microsoft.com/office/drawing/2014/main" id="{238875CA-C932-4346-8344-A772587BB3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6988" y="4400616"/>
            <a:ext cx="1113541" cy="515358"/>
          </a:xfrm>
          <a:prstGeom prst="rect">
            <a:avLst/>
          </a:prstGeom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5AC69-DA9D-F541-804A-C609BAB7CC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06988" y="4998195"/>
            <a:ext cx="1113542" cy="515358"/>
          </a:xfrm>
          <a:prstGeom prst="rect">
            <a:avLst/>
          </a:prstGeom>
        </p:spPr>
      </p:pic>
      <p:pic>
        <p:nvPicPr>
          <p:cNvPr id="54" name="Picture 53" descr="Table&#10;&#10;Description automatically generated">
            <a:extLst>
              <a:ext uri="{FF2B5EF4-FFF2-40B4-BE49-F238E27FC236}">
                <a16:creationId xmlns:a16="http://schemas.microsoft.com/office/drawing/2014/main" id="{1095C762-A261-AC43-A230-C5BD90547C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5869" y="1383319"/>
            <a:ext cx="818825" cy="509206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45C70FA-5448-284C-9A27-067F0A0E11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5519" y="5665617"/>
            <a:ext cx="1160613" cy="754870"/>
          </a:xfrm>
          <a:prstGeom prst="rect">
            <a:avLst/>
          </a:prstGeom>
        </p:spPr>
      </p:pic>
      <p:pic>
        <p:nvPicPr>
          <p:cNvPr id="58" name="Picture 5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836361-EB4B-C84C-93AC-9ACFBA9F4F2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1220" y="1383319"/>
            <a:ext cx="4676047" cy="2153443"/>
          </a:xfrm>
          <a:prstGeom prst="rect">
            <a:avLst/>
          </a:prstGeom>
        </p:spPr>
      </p:pic>
      <p:pic>
        <p:nvPicPr>
          <p:cNvPr id="59" name="Picture 58" descr="Chart, pie chart&#10;&#10;Description automatically generated">
            <a:extLst>
              <a:ext uri="{FF2B5EF4-FFF2-40B4-BE49-F238E27FC236}">
                <a16:creationId xmlns:a16="http://schemas.microsoft.com/office/drawing/2014/main" id="{4F1A8C47-9F5D-4044-8AD8-ABD0E87EB66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78148" y="3851431"/>
            <a:ext cx="2766764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9">
            <a:extLst>
              <a:ext uri="{FF2B5EF4-FFF2-40B4-BE49-F238E27FC236}">
                <a16:creationId xmlns:a16="http://schemas.microsoft.com/office/drawing/2014/main" id="{EFC003E8-F655-8148-BB8D-1C25B5C7643D}"/>
              </a:ext>
            </a:extLst>
          </p:cNvPr>
          <p:cNvCxnSpPr/>
          <p:nvPr/>
        </p:nvCxnSpPr>
        <p:spPr>
          <a:xfrm>
            <a:off x="3669597" y="1185717"/>
            <a:ext cx="50531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2571687-EA87-7A4F-A771-C00E0D4382C7}"/>
              </a:ext>
            </a:extLst>
          </p:cNvPr>
          <p:cNvSpPr txBox="1">
            <a:spLocks/>
          </p:cNvSpPr>
          <p:nvPr/>
        </p:nvSpPr>
        <p:spPr>
          <a:xfrm>
            <a:off x="727959" y="1439209"/>
            <a:ext cx="1025922" cy="110799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>
              <a:spcBef>
                <a:spcPct val="20000"/>
              </a:spcBef>
              <a:defRPr/>
            </a:pPr>
            <a:r>
              <a:rPr lang="en-US" sz="7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5362B72-6A22-1344-A31E-DFFBCCC3D0B6}"/>
              </a:ext>
            </a:extLst>
          </p:cNvPr>
          <p:cNvSpPr txBox="1">
            <a:spLocks/>
          </p:cNvSpPr>
          <p:nvPr/>
        </p:nvSpPr>
        <p:spPr>
          <a:xfrm>
            <a:off x="4068577" y="2285358"/>
            <a:ext cx="1025923" cy="110799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>
              <a:spcBef>
                <a:spcPct val="20000"/>
              </a:spcBef>
              <a:defRPr/>
            </a:pPr>
            <a:r>
              <a:rPr lang="en-US" sz="7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8F60BB-0FFD-F443-90D9-A38B1D2FA663}"/>
              </a:ext>
            </a:extLst>
          </p:cNvPr>
          <p:cNvSpPr txBox="1">
            <a:spLocks/>
          </p:cNvSpPr>
          <p:nvPr/>
        </p:nvSpPr>
        <p:spPr>
          <a:xfrm>
            <a:off x="7478725" y="3100359"/>
            <a:ext cx="1025923" cy="110799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377">
              <a:spcBef>
                <a:spcPct val="20000"/>
              </a:spcBef>
              <a:defRPr/>
            </a:pPr>
            <a:r>
              <a:rPr lang="en-US" sz="7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0AF8C25E-0784-DC4E-BEAE-34EB3827AED2}"/>
              </a:ext>
            </a:extLst>
          </p:cNvPr>
          <p:cNvCxnSpPr/>
          <p:nvPr/>
        </p:nvCxnSpPr>
        <p:spPr>
          <a:xfrm>
            <a:off x="1246927" y="2460159"/>
            <a:ext cx="0" cy="4394743"/>
          </a:xfrm>
          <a:prstGeom prst="line">
            <a:avLst/>
          </a:prstGeom>
          <a:ln w="19050" cap="sq">
            <a:solidFill>
              <a:schemeClr val="bg1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50D47121-20D2-1048-A57A-17C23396F22B}"/>
              </a:ext>
            </a:extLst>
          </p:cNvPr>
          <p:cNvCxnSpPr/>
          <p:nvPr/>
        </p:nvCxnSpPr>
        <p:spPr>
          <a:xfrm>
            <a:off x="4581538" y="3342387"/>
            <a:ext cx="0" cy="3512515"/>
          </a:xfrm>
          <a:prstGeom prst="line">
            <a:avLst/>
          </a:prstGeom>
          <a:ln w="19050" cap="sq">
            <a:solidFill>
              <a:schemeClr val="bg1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8B324501-FFE4-B046-90C9-5DF7F5FB387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991687" y="4208355"/>
            <a:ext cx="14763" cy="2675379"/>
          </a:xfrm>
          <a:prstGeom prst="line">
            <a:avLst/>
          </a:prstGeom>
          <a:ln w="19050" cap="sq">
            <a:solidFill>
              <a:schemeClr val="bg1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E96446F-40E1-964F-8F65-1CFF13B36949}"/>
              </a:ext>
            </a:extLst>
          </p:cNvPr>
          <p:cNvSpPr txBox="1"/>
          <p:nvPr/>
        </p:nvSpPr>
        <p:spPr>
          <a:xfrm>
            <a:off x="1705457" y="1591046"/>
            <a:ext cx="1963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Research</a:t>
            </a:r>
          </a:p>
          <a:p>
            <a:r>
              <a:rPr lang="en-CN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80DFD-9550-1F46-87CA-D0B04933CF67}"/>
              </a:ext>
            </a:extLst>
          </p:cNvPr>
          <p:cNvSpPr txBox="1"/>
          <p:nvPr/>
        </p:nvSpPr>
        <p:spPr>
          <a:xfrm>
            <a:off x="5063119" y="2411116"/>
            <a:ext cx="1773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Research Methods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1276A-4EAA-F645-BFE1-94807500D017}"/>
              </a:ext>
            </a:extLst>
          </p:cNvPr>
          <p:cNvSpPr txBox="1"/>
          <p:nvPr/>
        </p:nvSpPr>
        <p:spPr>
          <a:xfrm>
            <a:off x="8429110" y="3209834"/>
            <a:ext cx="2443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Visualizations</a:t>
            </a:r>
          </a:p>
          <a:p>
            <a:r>
              <a:rPr lang="en-C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&amp; Code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25BA5E22-10F2-0D4D-B1CD-E187CDDCBBC5}"/>
              </a:ext>
            </a:extLst>
          </p:cNvPr>
          <p:cNvSpPr txBox="1"/>
          <p:nvPr/>
        </p:nvSpPr>
        <p:spPr>
          <a:xfrm>
            <a:off x="4750210" y="374001"/>
            <a:ext cx="24974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0" b="1">
                <a:ln w="12700">
                  <a:gradFill flip="none" rotWithShape="1">
                    <a:gsLst>
                      <a:gs pos="20000">
                        <a:schemeClr val="bg1">
                          <a:alpha val="0"/>
                        </a:schemeClr>
                      </a:gs>
                      <a:gs pos="80000">
                        <a:schemeClr val="bg1"/>
                      </a:gs>
                    </a:gsLst>
                    <a:lin ang="8100000" scaled="1"/>
                    <a:tileRect/>
                  </a:gradFill>
                </a:ln>
                <a:solidFill>
                  <a:schemeClr val="bg2">
                    <a:lumMod val="50000"/>
                  </a:schemeClr>
                </a:solidFill>
                <a:effectLst>
                  <a:innerShdw blurRad="38100" dist="25400" dir="189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sz="5400" dirty="0">
                <a:ln w="12700">
                  <a:noFill/>
                </a:ln>
                <a:solidFill>
                  <a:srgbClr val="00FDFF"/>
                </a:solidFill>
                <a:effectLst/>
              </a:rPr>
              <a:t>CONTENTS</a:t>
            </a:r>
            <a:endParaRPr lang="zh-CN" altLang="en-US" sz="5400" dirty="0">
              <a:ln w="12700">
                <a:noFill/>
              </a:ln>
              <a:solidFill>
                <a:srgbClr val="00FDFF"/>
              </a:solidFill>
              <a:effectLst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01A0FCED-30F3-9D4A-A0FB-7BE26B3C8A94}"/>
              </a:ext>
            </a:extLst>
          </p:cNvPr>
          <p:cNvSpPr>
            <a:spLocks noEditPoints="1"/>
          </p:cNvSpPr>
          <p:nvPr/>
        </p:nvSpPr>
        <p:spPr bwMode="auto">
          <a:xfrm>
            <a:off x="9805022" y="3771569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8D35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Freeform 105">
            <a:extLst>
              <a:ext uri="{FF2B5EF4-FFF2-40B4-BE49-F238E27FC236}">
                <a16:creationId xmlns:a16="http://schemas.microsoft.com/office/drawing/2014/main" id="{25E45E47-B868-4E4A-A37B-8783AFCBEB50}"/>
              </a:ext>
            </a:extLst>
          </p:cNvPr>
          <p:cNvSpPr>
            <a:spLocks noEditPoints="1"/>
          </p:cNvSpPr>
          <p:nvPr/>
        </p:nvSpPr>
        <p:spPr bwMode="auto">
          <a:xfrm>
            <a:off x="6631940" y="2880639"/>
            <a:ext cx="408587" cy="40266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29B9A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1867" dirty="0">
              <a:solidFill>
                <a:srgbClr val="9BBB59">
                  <a:lumMod val="50000"/>
                </a:srgbClr>
              </a:solidFill>
              <a:latin typeface="Calibri"/>
            </a:endParaRP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152289EB-33F2-7F41-A0A2-A0100B73D699}"/>
              </a:ext>
            </a:extLst>
          </p:cNvPr>
          <p:cNvGrpSpPr/>
          <p:nvPr/>
        </p:nvGrpSpPr>
        <p:grpSpPr>
          <a:xfrm>
            <a:off x="3310904" y="1736296"/>
            <a:ext cx="357679" cy="256911"/>
            <a:chOff x="4362884" y="1304483"/>
            <a:chExt cx="466712" cy="331938"/>
          </a:xfrm>
          <a:solidFill>
            <a:schemeClr val="bg1"/>
          </a:solidFill>
        </p:grpSpPr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B5E47118-D37A-C847-B93B-8E3E97D20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884" y="1366877"/>
              <a:ext cx="466712" cy="269544"/>
            </a:xfrm>
            <a:custGeom>
              <a:avLst/>
              <a:gdLst>
                <a:gd name="T0" fmla="*/ 0 w 187"/>
                <a:gd name="T1" fmla="*/ 0 h 108"/>
                <a:gd name="T2" fmla="*/ 0 w 187"/>
                <a:gd name="T3" fmla="*/ 108 h 108"/>
                <a:gd name="T4" fmla="*/ 187 w 187"/>
                <a:gd name="T5" fmla="*/ 108 h 108"/>
                <a:gd name="T6" fmla="*/ 187 w 187"/>
                <a:gd name="T7" fmla="*/ 0 h 108"/>
                <a:gd name="T8" fmla="*/ 94 w 187"/>
                <a:gd name="T9" fmla="*/ 67 h 108"/>
                <a:gd name="T10" fmla="*/ 0 w 18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08">
                  <a:moveTo>
                    <a:pt x="0" y="0"/>
                  </a:moveTo>
                  <a:lnTo>
                    <a:pt x="0" y="108"/>
                  </a:lnTo>
                  <a:lnTo>
                    <a:pt x="187" y="108"/>
                  </a:lnTo>
                  <a:lnTo>
                    <a:pt x="187" y="0"/>
                  </a:lnTo>
                  <a:lnTo>
                    <a:pt x="94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>
                <a:solidFill>
                  <a:schemeClr val="bg2"/>
                </a:solidFill>
                <a:latin typeface="Calibri"/>
              </a:endParaRPr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44360669-7741-3940-B1FF-451E0256C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884" y="1304483"/>
              <a:ext cx="466712" cy="192176"/>
            </a:xfrm>
            <a:custGeom>
              <a:avLst/>
              <a:gdLst>
                <a:gd name="T0" fmla="*/ 187 w 187"/>
                <a:gd name="T1" fmla="*/ 9 h 77"/>
                <a:gd name="T2" fmla="*/ 187 w 187"/>
                <a:gd name="T3" fmla="*/ 0 h 77"/>
                <a:gd name="T4" fmla="*/ 0 w 187"/>
                <a:gd name="T5" fmla="*/ 0 h 77"/>
                <a:gd name="T6" fmla="*/ 0 w 187"/>
                <a:gd name="T7" fmla="*/ 10 h 77"/>
                <a:gd name="T8" fmla="*/ 94 w 187"/>
                <a:gd name="T9" fmla="*/ 77 h 77"/>
                <a:gd name="T10" fmla="*/ 187 w 187"/>
                <a:gd name="T11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77">
                  <a:moveTo>
                    <a:pt x="187" y="9"/>
                  </a:moveTo>
                  <a:lnTo>
                    <a:pt x="187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4" y="77"/>
                  </a:lnTo>
                  <a:lnTo>
                    <a:pt x="18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867" dirty="0">
                <a:solidFill>
                  <a:schemeClr val="bg2"/>
                </a:solidFill>
                <a:latin typeface="Calibri"/>
              </a:endParaRPr>
            </a:p>
          </p:txBody>
        </p:sp>
      </p:grpSp>
      <p:grpSp>
        <p:nvGrpSpPr>
          <p:cNvPr id="39" name="Group 67">
            <a:extLst>
              <a:ext uri="{FF2B5EF4-FFF2-40B4-BE49-F238E27FC236}">
                <a16:creationId xmlns:a16="http://schemas.microsoft.com/office/drawing/2014/main" id="{DC0A6BB5-9A2B-954B-9509-85BF0E1E83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46345" y="3758782"/>
            <a:ext cx="358051" cy="375548"/>
            <a:chOff x="5541" y="-146"/>
            <a:chExt cx="1064" cy="1116"/>
          </a:xfrm>
          <a:solidFill>
            <a:srgbClr val="29B9A6"/>
          </a:solidFill>
        </p:grpSpPr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59DD0B74-6509-EA43-ADA7-386A82B02F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-108"/>
              <a:ext cx="1064" cy="1078"/>
            </a:xfrm>
            <a:custGeom>
              <a:avLst/>
              <a:gdLst>
                <a:gd name="T0" fmla="*/ 28 w 55"/>
                <a:gd name="T1" fmla="*/ 28 h 56"/>
                <a:gd name="T2" fmla="*/ 53 w 55"/>
                <a:gd name="T3" fmla="*/ 16 h 56"/>
                <a:gd name="T4" fmla="*/ 55 w 55"/>
                <a:gd name="T5" fmla="*/ 28 h 56"/>
                <a:gd name="T6" fmla="*/ 28 w 55"/>
                <a:gd name="T7" fmla="*/ 56 h 56"/>
                <a:gd name="T8" fmla="*/ 0 w 55"/>
                <a:gd name="T9" fmla="*/ 28 h 56"/>
                <a:gd name="T10" fmla="*/ 28 w 55"/>
                <a:gd name="T11" fmla="*/ 0 h 56"/>
                <a:gd name="T12" fmla="*/ 28 w 55"/>
                <a:gd name="T13" fmla="*/ 28 h 56"/>
                <a:gd name="T14" fmla="*/ 49 w 55"/>
                <a:gd name="T15" fmla="*/ 37 h 56"/>
                <a:gd name="T16" fmla="*/ 48 w 55"/>
                <a:gd name="T17" fmla="*/ 39 h 56"/>
                <a:gd name="T18" fmla="*/ 41 w 55"/>
                <a:gd name="T19" fmla="*/ 47 h 56"/>
                <a:gd name="T20" fmla="*/ 40 w 55"/>
                <a:gd name="T21" fmla="*/ 48 h 56"/>
                <a:gd name="T22" fmla="*/ 31 w 55"/>
                <a:gd name="T23" fmla="*/ 51 h 56"/>
                <a:gd name="T24" fmla="*/ 29 w 55"/>
                <a:gd name="T25" fmla="*/ 51 h 56"/>
                <a:gd name="T26" fmla="*/ 20 w 55"/>
                <a:gd name="T27" fmla="*/ 50 h 56"/>
                <a:gd name="T28" fmla="*/ 14 w 55"/>
                <a:gd name="T29" fmla="*/ 47 h 56"/>
                <a:gd name="T30" fmla="*/ 12 w 55"/>
                <a:gd name="T31" fmla="*/ 45 h 56"/>
                <a:gd name="T32" fmla="*/ 6 w 55"/>
                <a:gd name="T33" fmla="*/ 36 h 56"/>
                <a:gd name="T34" fmla="*/ 5 w 55"/>
                <a:gd name="T35" fmla="*/ 34 h 56"/>
                <a:gd name="T36" fmla="*/ 5 w 55"/>
                <a:gd name="T37" fmla="*/ 25 h 56"/>
                <a:gd name="T38" fmla="*/ 5 w 55"/>
                <a:gd name="T39" fmla="*/ 22 h 56"/>
                <a:gd name="T40" fmla="*/ 10 w 55"/>
                <a:gd name="T41" fmla="*/ 13 h 56"/>
                <a:gd name="T42" fmla="*/ 12 w 55"/>
                <a:gd name="T43" fmla="*/ 11 h 56"/>
                <a:gd name="T44" fmla="*/ 23 w 55"/>
                <a:gd name="T45" fmla="*/ 5 h 56"/>
                <a:gd name="T46" fmla="*/ 23 w 55"/>
                <a:gd name="T47" fmla="*/ 35 h 56"/>
                <a:gd name="T48" fmla="*/ 50 w 55"/>
                <a:gd name="T49" fmla="*/ 23 h 56"/>
                <a:gd name="T50" fmla="*/ 50 w 55"/>
                <a:gd name="T51" fmla="*/ 35 h 56"/>
                <a:gd name="T52" fmla="*/ 49 w 55"/>
                <a:gd name="T53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8" y="28"/>
                  </a:moveTo>
                  <a:cubicBezTo>
                    <a:pt x="53" y="16"/>
                    <a:pt x="53" y="16"/>
                    <a:pt x="53" y="16"/>
                  </a:cubicBezTo>
                  <a:cubicBezTo>
                    <a:pt x="55" y="20"/>
                    <a:pt x="55" y="24"/>
                    <a:pt x="55" y="28"/>
                  </a:cubicBezTo>
                  <a:cubicBezTo>
                    <a:pt x="55" y="43"/>
                    <a:pt x="43" y="56"/>
                    <a:pt x="28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49" y="37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6" y="42"/>
                    <a:pt x="44" y="45"/>
                    <a:pt x="41" y="47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7" y="50"/>
                    <a:pt x="34" y="51"/>
                    <a:pt x="31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5" y="51"/>
                    <a:pt x="23" y="51"/>
                    <a:pt x="20" y="50"/>
                  </a:cubicBezTo>
                  <a:cubicBezTo>
                    <a:pt x="17" y="49"/>
                    <a:pt x="16" y="48"/>
                    <a:pt x="14" y="4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5" y="2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19"/>
                    <a:pt x="7" y="16"/>
                    <a:pt x="10" y="13"/>
                  </a:cubicBezTo>
                  <a:cubicBezTo>
                    <a:pt x="10" y="12"/>
                    <a:pt x="11" y="12"/>
                    <a:pt x="12" y="11"/>
                  </a:cubicBezTo>
                  <a:cubicBezTo>
                    <a:pt x="15" y="8"/>
                    <a:pt x="19" y="6"/>
                    <a:pt x="23" y="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7"/>
                    <a:pt x="51" y="31"/>
                    <a:pt x="50" y="35"/>
                  </a:cubicBezTo>
                  <a:cubicBezTo>
                    <a:pt x="49" y="37"/>
                    <a:pt x="49" y="37"/>
                    <a:pt x="4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C7BE4B94-1466-BD49-8A30-887E007D6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0" y="-146"/>
              <a:ext cx="407" cy="462"/>
            </a:xfrm>
            <a:custGeom>
              <a:avLst/>
              <a:gdLst>
                <a:gd name="T0" fmla="*/ 0 w 21"/>
                <a:gd name="T1" fmla="*/ 0 h 24"/>
                <a:gd name="T2" fmla="*/ 21 w 21"/>
                <a:gd name="T3" fmla="*/ 14 h 24"/>
                <a:gd name="T4" fmla="*/ 0 w 21"/>
                <a:gd name="T5" fmla="*/ 24 h 24"/>
                <a:gd name="T6" fmla="*/ 0 w 2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9" y="0"/>
                    <a:pt x="18" y="5"/>
                    <a:pt x="21" y="1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pic>
        <p:nvPicPr>
          <p:cNvPr id="46" name="图片占位符 35">
            <a:extLst>
              <a:ext uri="{FF2B5EF4-FFF2-40B4-BE49-F238E27FC236}">
                <a16:creationId xmlns:a16="http://schemas.microsoft.com/office/drawing/2014/main" id="{F4C7D129-DC30-D147-89E6-72845667E6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r="2158"/>
          <a:stretch>
            <a:fillRect/>
          </a:stretch>
        </p:blipFill>
        <p:spPr>
          <a:xfrm>
            <a:off x="1483090" y="3437352"/>
            <a:ext cx="2873169" cy="18763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8" name="Picture 47" descr="A bright light in space&#10;&#10;Description automatically generated with low confidence">
            <a:extLst>
              <a:ext uri="{FF2B5EF4-FFF2-40B4-BE49-F238E27FC236}">
                <a16:creationId xmlns:a16="http://schemas.microsoft.com/office/drawing/2014/main" id="{88025252-70D7-764D-AE3D-98BCEC80E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91" y="4193435"/>
            <a:ext cx="2935716" cy="18613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0" name="Picture 49" descr="A galaxy in space&#10;&#10;Description automatically generated with low confidence">
            <a:extLst>
              <a:ext uri="{FF2B5EF4-FFF2-40B4-BE49-F238E27FC236}">
                <a16:creationId xmlns:a16="http://schemas.microsoft.com/office/drawing/2014/main" id="{27B603DD-9C0D-EA43-A79A-7FB0396DEE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5" r="6230"/>
          <a:stretch/>
        </p:blipFill>
        <p:spPr>
          <a:xfrm>
            <a:off x="8234020" y="4731222"/>
            <a:ext cx="3059062" cy="1900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7521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065" y="43147"/>
            <a:ext cx="6835065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Workbook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82C131C-CF67-DD4A-93E0-5AA243F6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27" y="3533115"/>
            <a:ext cx="5515622" cy="3058605"/>
          </a:xfrm>
          <a:prstGeom prst="rect">
            <a:avLst/>
          </a:prstGeom>
        </p:spPr>
      </p:pic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8105798-9612-DB47-8BBA-455FC3816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27" y="1051873"/>
            <a:ext cx="5515622" cy="2215677"/>
          </a:xfrm>
          <a:prstGeom prst="rect">
            <a:avLst/>
          </a:prstGeom>
        </p:spPr>
      </p:pic>
      <p:pic>
        <p:nvPicPr>
          <p:cNvPr id="8" name="Picture 7" descr="Graphical user interface, chart, application, Excel, histogram&#10;&#10;Description automatically generated">
            <a:extLst>
              <a:ext uri="{FF2B5EF4-FFF2-40B4-BE49-F238E27FC236}">
                <a16:creationId xmlns:a16="http://schemas.microsoft.com/office/drawing/2014/main" id="{95618A1D-184C-2D4A-A159-7FE456C5C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8580" y="1731151"/>
            <a:ext cx="4913644" cy="43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5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065" y="43147"/>
            <a:ext cx="6835065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Reference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6FA299-DDD2-A643-8512-058FCFFF1629}"/>
              </a:ext>
            </a:extLst>
          </p:cNvPr>
          <p:cNvSpPr txBox="1"/>
          <p:nvPr/>
        </p:nvSpPr>
        <p:spPr>
          <a:xfrm>
            <a:off x="986258" y="1421301"/>
            <a:ext cx="88984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Carvalho, T 2020, </a:t>
            </a:r>
            <a:r>
              <a:rPr lang="en-US" sz="1000" i="1" dirty="0">
                <a:solidFill>
                  <a:schemeClr val="bg1"/>
                </a:solidFill>
              </a:rPr>
              <a:t>Heatmap Basics with Seaborn</a:t>
            </a:r>
            <a:r>
              <a:rPr lang="en-US" sz="1000" dirty="0">
                <a:solidFill>
                  <a:schemeClr val="bg1"/>
                </a:solidFill>
              </a:rPr>
              <a:t>, Towards Data Science, viewed 1 September 2021,  &lt;https://</a:t>
            </a:r>
            <a:r>
              <a:rPr lang="en-US" sz="1000" dirty="0" err="1">
                <a:solidFill>
                  <a:schemeClr val="bg1"/>
                </a:solidFill>
              </a:rPr>
              <a:t>towardsdatascience.com</a:t>
            </a:r>
            <a:r>
              <a:rPr lang="en-US" sz="1000" dirty="0">
                <a:solidFill>
                  <a:schemeClr val="bg1"/>
                </a:solidFill>
              </a:rPr>
              <a:t>/heatmap-basics-with-pythons-seaborn-fb92ea280a6c&gt;.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CN" sz="1000" dirty="0">
                <a:solidFill>
                  <a:schemeClr val="bg1"/>
                </a:solidFill>
              </a:rPr>
              <a:t>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Chauhan, A 2020</a:t>
            </a:r>
            <a:r>
              <a:rPr lang="en-US" sz="1000" i="1" dirty="0">
                <a:solidFill>
                  <a:schemeClr val="bg1"/>
                </a:solidFill>
              </a:rPr>
              <a:t>, Find frequency of each word in a string in Python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GeeksforGeeks</a:t>
            </a:r>
            <a:r>
              <a:rPr lang="en-US" sz="1000" dirty="0">
                <a:solidFill>
                  <a:schemeClr val="bg1"/>
                </a:solidFill>
              </a:rPr>
              <a:t>, viewed 10 August 2021,&lt;https://</a:t>
            </a:r>
            <a:r>
              <a:rPr lang="en-US" sz="1000" dirty="0" err="1">
                <a:solidFill>
                  <a:schemeClr val="bg1"/>
                </a:solidFill>
              </a:rPr>
              <a:t>www.geeksforgeeks.org</a:t>
            </a:r>
            <a:r>
              <a:rPr lang="en-US" sz="1000" dirty="0">
                <a:solidFill>
                  <a:schemeClr val="bg1"/>
                </a:solidFill>
              </a:rPr>
              <a:t>/find- frequency-of-each-word-in-a-string-in-python/&gt;.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Daniela, G et al. 2021, </a:t>
            </a:r>
            <a:r>
              <a:rPr lang="en-US" sz="1000" i="1" dirty="0">
                <a:solidFill>
                  <a:schemeClr val="bg1"/>
                </a:solidFill>
              </a:rPr>
              <a:t>Unidentified flying object</a:t>
            </a:r>
            <a:r>
              <a:rPr lang="en-US" sz="1000" dirty="0">
                <a:solidFill>
                  <a:schemeClr val="bg1"/>
                </a:solidFill>
              </a:rPr>
              <a:t>, Wikipedia, viewed 5 September 2021, &lt;https://</a:t>
            </a:r>
            <a:r>
              <a:rPr lang="en-US" sz="1000" dirty="0" err="1">
                <a:solidFill>
                  <a:schemeClr val="bg1"/>
                </a:solidFill>
              </a:rPr>
              <a:t>en.wikipedia.org</a:t>
            </a:r>
            <a:r>
              <a:rPr lang="en-US" sz="1000" dirty="0">
                <a:solidFill>
                  <a:schemeClr val="bg1"/>
                </a:solidFill>
              </a:rPr>
              <a:t>/wiki/</a:t>
            </a:r>
            <a:r>
              <a:rPr lang="en-US" sz="1000" dirty="0" err="1">
                <a:solidFill>
                  <a:schemeClr val="bg1"/>
                </a:solidFill>
              </a:rPr>
              <a:t>Unidentified_flying_object</a:t>
            </a:r>
            <a:r>
              <a:rPr lang="en-US" sz="1000" dirty="0">
                <a:solidFill>
                  <a:schemeClr val="bg1"/>
                </a:solidFill>
              </a:rPr>
              <a:t>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Gawande, J 2020, </a:t>
            </a:r>
            <a:r>
              <a:rPr lang="en-US" sz="1000" i="1" dirty="0">
                <a:solidFill>
                  <a:schemeClr val="bg1"/>
                </a:solidFill>
              </a:rPr>
              <a:t>Plot a pie chart in Python using Matplotlib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GeeksforGeeks</a:t>
            </a:r>
            <a:r>
              <a:rPr lang="en-US" sz="1000" dirty="0">
                <a:solidFill>
                  <a:schemeClr val="bg1"/>
                </a:solidFill>
              </a:rPr>
              <a:t>, viewed 23 August 2021, &lt; https://</a:t>
            </a:r>
            <a:r>
              <a:rPr lang="en-US" sz="1000" dirty="0" err="1">
                <a:solidFill>
                  <a:schemeClr val="bg1"/>
                </a:solidFill>
              </a:rPr>
              <a:t>www.geeksforgeeks.org</a:t>
            </a:r>
            <a:r>
              <a:rPr lang="en-US" sz="1000" dirty="0">
                <a:solidFill>
                  <a:schemeClr val="bg1"/>
                </a:solidFill>
              </a:rPr>
              <a:t>/plot-a-pie-chart-in-python-using-matplotlib/&gt;.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Gawande, J 2021, </a:t>
            </a:r>
            <a:r>
              <a:rPr lang="en-US" sz="1000" i="1" dirty="0">
                <a:solidFill>
                  <a:schemeClr val="bg1"/>
                </a:solidFill>
              </a:rPr>
              <a:t>Bar Plot in Matplotlib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GeeksforGeeks</a:t>
            </a:r>
            <a:r>
              <a:rPr lang="en-US" sz="1000" dirty="0">
                <a:solidFill>
                  <a:schemeClr val="bg1"/>
                </a:solidFill>
              </a:rPr>
              <a:t>, viewed 21 August 2021, &lt;https://</a:t>
            </a:r>
            <a:r>
              <a:rPr lang="en-US" sz="1000" dirty="0" err="1">
                <a:solidFill>
                  <a:schemeClr val="bg1"/>
                </a:solidFill>
              </a:rPr>
              <a:t>www.geeksforgeek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s.org</a:t>
            </a:r>
            <a:r>
              <a:rPr lang="en-US" sz="1000" dirty="0">
                <a:solidFill>
                  <a:schemeClr val="bg1"/>
                </a:solidFill>
              </a:rPr>
              <a:t>/bar-plot-in-matplotlib/&gt;.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Kaggle 2021, </a:t>
            </a:r>
            <a:r>
              <a:rPr lang="en-US" sz="1000" i="1" dirty="0">
                <a:solidFill>
                  <a:schemeClr val="bg1"/>
                </a:solidFill>
              </a:rPr>
              <a:t>National UFO Reporting Data</a:t>
            </a:r>
            <a:r>
              <a:rPr lang="en-US" sz="1000" dirty="0">
                <a:solidFill>
                  <a:schemeClr val="bg1"/>
                </a:solidFill>
              </a:rPr>
              <a:t>, csv, viewed 7 August 2021, &lt;https://</a:t>
            </a:r>
            <a:r>
              <a:rPr lang="en-US" sz="1000" dirty="0" err="1">
                <a:solidFill>
                  <a:schemeClr val="bg1"/>
                </a:solidFill>
              </a:rPr>
              <a:t>www.kaggle.com</a:t>
            </a:r>
            <a:r>
              <a:rPr lang="en-US" sz="1000" dirty="0">
                <a:solidFill>
                  <a:schemeClr val="bg1"/>
                </a:solidFill>
              </a:rPr>
              <a:t> /connerbrew2/national-</a:t>
            </a:r>
            <a:r>
              <a:rPr lang="en-US" sz="1000" dirty="0" err="1">
                <a:solidFill>
                  <a:schemeClr val="bg1"/>
                </a:solidFill>
              </a:rPr>
              <a:t>ufo</a:t>
            </a:r>
            <a:r>
              <a:rPr lang="en-US" sz="1000" dirty="0">
                <a:solidFill>
                  <a:schemeClr val="bg1"/>
                </a:solidFill>
              </a:rPr>
              <a:t>-reporting-data&gt;.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Knuth, K 2018, </a:t>
            </a:r>
            <a:r>
              <a:rPr lang="en-US" sz="1000" i="1" dirty="0">
                <a:solidFill>
                  <a:schemeClr val="bg1"/>
                </a:solidFill>
              </a:rPr>
              <a:t>Are we alone? The question is worthy of serious scientific study</a:t>
            </a:r>
            <a:r>
              <a:rPr lang="en-US" sz="1000" dirty="0">
                <a:solidFill>
                  <a:schemeClr val="bg1"/>
                </a:solidFill>
              </a:rPr>
              <a:t>, The Conversation, viewed 4 September 2021, &lt;https:// </a:t>
            </a:r>
            <a:r>
              <a:rPr lang="en-US" sz="1000" dirty="0" err="1">
                <a:solidFill>
                  <a:schemeClr val="bg1"/>
                </a:solidFill>
              </a:rPr>
              <a:t>theconversation.com</a:t>
            </a:r>
            <a:r>
              <a:rPr lang="en-US" sz="1000" dirty="0">
                <a:solidFill>
                  <a:schemeClr val="bg1"/>
                </a:solidFill>
              </a:rPr>
              <a:t>/are-we-alone-the-question-is-worthy-of-serious-scientific-study-98843&gt;.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Li, G 2021, </a:t>
            </a:r>
            <a:r>
              <a:rPr lang="en-US" sz="1000" i="1" dirty="0">
                <a:solidFill>
                  <a:schemeClr val="bg1"/>
                </a:solidFill>
              </a:rPr>
              <a:t>Make Waffle Charts in Python</a:t>
            </a:r>
            <a:r>
              <a:rPr lang="en-US" sz="1000" dirty="0">
                <a:solidFill>
                  <a:schemeClr val="bg1"/>
                </a:solidFill>
              </a:rPr>
              <a:t>, Python Repo, viewed 25 August 2021, &lt;https://</a:t>
            </a:r>
            <a:r>
              <a:rPr lang="en-US" sz="1000" dirty="0" err="1">
                <a:solidFill>
                  <a:schemeClr val="bg1"/>
                </a:solidFill>
              </a:rPr>
              <a:t>pythonrepo.com</a:t>
            </a:r>
            <a:r>
              <a:rPr lang="en-US" sz="1000" dirty="0">
                <a:solidFill>
                  <a:schemeClr val="bg1"/>
                </a:solidFill>
              </a:rPr>
              <a:t>/repo/</a:t>
            </a:r>
            <a:r>
              <a:rPr lang="en-US" sz="1000" dirty="0" err="1">
                <a:solidFill>
                  <a:schemeClr val="bg1"/>
                </a:solidFill>
              </a:rPr>
              <a:t>gyli</a:t>
            </a:r>
            <a:r>
              <a:rPr lang="en-US" sz="1000" dirty="0">
                <a:solidFill>
                  <a:schemeClr val="bg1"/>
                </a:solidFill>
              </a:rPr>
              <a:t>-</a:t>
            </a:r>
            <a:r>
              <a:rPr lang="en-US" sz="1000" dirty="0" err="1">
                <a:solidFill>
                  <a:schemeClr val="bg1"/>
                </a:solidFill>
              </a:rPr>
              <a:t>PyWaffle</a:t>
            </a:r>
            <a:r>
              <a:rPr lang="en-US" sz="1000" dirty="0">
                <a:solidFill>
                  <a:schemeClr val="bg1"/>
                </a:solidFill>
              </a:rPr>
              <a:t>-python-data-validation&gt;.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CN" sz="1000" dirty="0">
                <a:solidFill>
                  <a:schemeClr val="bg1"/>
                </a:solidFill>
              </a:rPr>
              <a:t> </a:t>
            </a:r>
          </a:p>
          <a:p>
            <a:r>
              <a:rPr lang="en-CN" sz="1000" i="1" dirty="0">
                <a:solidFill>
                  <a:schemeClr val="bg1"/>
                </a:solidFill>
              </a:rPr>
              <a:t>L</a:t>
            </a:r>
            <a:r>
              <a:rPr lang="en-US" sz="1000" i="1" dirty="0" err="1">
                <a:solidFill>
                  <a:schemeClr val="bg1"/>
                </a:solidFill>
              </a:rPr>
              <a:t>ine</a:t>
            </a:r>
            <a:r>
              <a:rPr lang="en-US" sz="1000" i="1" dirty="0">
                <a:solidFill>
                  <a:schemeClr val="bg1"/>
                </a:solidFill>
              </a:rPr>
              <a:t> plot or line chart in python with legends</a:t>
            </a:r>
            <a:r>
              <a:rPr lang="en-US" sz="1000" dirty="0">
                <a:solidFill>
                  <a:schemeClr val="bg1"/>
                </a:solidFill>
              </a:rPr>
              <a:t> 2021, Data Science Made Simple, viewed 26 August 2021, &lt; https://</a:t>
            </a:r>
            <a:r>
              <a:rPr lang="en-US" sz="1000" dirty="0" err="1">
                <a:solidFill>
                  <a:schemeClr val="bg1"/>
                </a:solidFill>
              </a:rPr>
              <a:t>www.datasciencemade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simple.com</a:t>
            </a:r>
            <a:r>
              <a:rPr lang="en-US" sz="1000" dirty="0">
                <a:solidFill>
                  <a:schemeClr val="bg1"/>
                </a:solidFill>
              </a:rPr>
              <a:t>/line-plot-line-chart-in-python-legends/&gt;.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 err="1">
                <a:solidFill>
                  <a:schemeClr val="bg1"/>
                </a:solidFill>
              </a:rPr>
              <a:t>Stieb</a:t>
            </a:r>
            <a:r>
              <a:rPr lang="en-US" sz="1000" dirty="0">
                <a:solidFill>
                  <a:schemeClr val="bg1"/>
                </a:solidFill>
              </a:rPr>
              <a:t>, M &amp; Danner C 2021, </a:t>
            </a:r>
            <a:r>
              <a:rPr lang="en-US" sz="1000" i="1" dirty="0">
                <a:solidFill>
                  <a:schemeClr val="bg1"/>
                </a:solidFill>
              </a:rPr>
              <a:t>What’s Inside the Pentagon’s Long-Awaited UFO Report</a:t>
            </a:r>
            <a:r>
              <a:rPr lang="en-US" sz="1000" dirty="0">
                <a:solidFill>
                  <a:schemeClr val="bg1"/>
                </a:solidFill>
              </a:rPr>
              <a:t>, Intelligencer, viewed 5 September 2021, &lt;https://</a:t>
            </a:r>
            <a:r>
              <a:rPr lang="en-US" sz="1000" dirty="0" err="1">
                <a:solidFill>
                  <a:schemeClr val="bg1"/>
                </a:solidFill>
              </a:rPr>
              <a:t>nymag.com</a:t>
            </a:r>
            <a:r>
              <a:rPr lang="en-US" sz="1000" dirty="0">
                <a:solidFill>
                  <a:schemeClr val="bg1"/>
                </a:solidFill>
              </a:rPr>
              <a:t>/intelligencer/article/pentagon-</a:t>
            </a:r>
            <a:r>
              <a:rPr lang="en-US" sz="1000" dirty="0" err="1">
                <a:solidFill>
                  <a:schemeClr val="bg1"/>
                </a:solidFill>
              </a:rPr>
              <a:t>ufo</a:t>
            </a:r>
            <a:r>
              <a:rPr lang="en-US" sz="1000" dirty="0">
                <a:solidFill>
                  <a:schemeClr val="bg1"/>
                </a:solidFill>
              </a:rPr>
              <a:t>-report-what-we-</a:t>
            </a:r>
            <a:r>
              <a:rPr lang="en-US" sz="1000" dirty="0" err="1">
                <a:solidFill>
                  <a:schemeClr val="bg1"/>
                </a:solidFill>
              </a:rPr>
              <a:t>know.html</a:t>
            </a:r>
            <a:r>
              <a:rPr lang="en-US" sz="1000" dirty="0">
                <a:solidFill>
                  <a:schemeClr val="bg1"/>
                </a:solidFill>
              </a:rPr>
              <a:t>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Vu, D 2019, </a:t>
            </a:r>
            <a:r>
              <a:rPr lang="en-US" sz="1000" i="1" dirty="0">
                <a:solidFill>
                  <a:schemeClr val="bg1"/>
                </a:solidFill>
              </a:rPr>
              <a:t>Generating Word Clouds in Python</a:t>
            </a:r>
            <a:r>
              <a:rPr lang="en-US" sz="1000" dirty="0">
                <a:solidFill>
                  <a:schemeClr val="bg1"/>
                </a:solidFill>
              </a:rPr>
              <a:t>, Data camp, viewed 29 August 2021, &lt;https://</a:t>
            </a:r>
            <a:r>
              <a:rPr lang="en-US" sz="1000" dirty="0" err="1">
                <a:solidFill>
                  <a:schemeClr val="bg1"/>
                </a:solidFill>
              </a:rPr>
              <a:t>www.datacamp.com</a:t>
            </a:r>
            <a:r>
              <a:rPr lang="en-US" sz="1000" dirty="0">
                <a:solidFill>
                  <a:schemeClr val="bg1"/>
                </a:solidFill>
              </a:rPr>
              <a:t>/ community/tutorials/</a:t>
            </a:r>
            <a:r>
              <a:rPr lang="en-US" sz="1000" dirty="0" err="1">
                <a:solidFill>
                  <a:schemeClr val="bg1"/>
                </a:solidFill>
              </a:rPr>
              <a:t>wordcloud</a:t>
            </a:r>
            <a:r>
              <a:rPr lang="en-US" sz="1000" dirty="0">
                <a:solidFill>
                  <a:schemeClr val="bg1"/>
                </a:solidFill>
              </a:rPr>
              <a:t>-python&gt;.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Wu, L 2020, </a:t>
            </a:r>
            <a:r>
              <a:rPr lang="en-US" sz="1000" i="1" dirty="0">
                <a:solidFill>
                  <a:schemeClr val="bg1"/>
                </a:solidFill>
              </a:rPr>
              <a:t>13 lines of Python code to draw a map of the US epidemic</a:t>
            </a:r>
            <a:r>
              <a:rPr lang="en-US" sz="1000" dirty="0">
                <a:solidFill>
                  <a:schemeClr val="bg1"/>
                </a:solidFill>
              </a:rPr>
              <a:t>, CSDN, viewed 27 August 2021, &lt; https://</a:t>
            </a:r>
            <a:r>
              <a:rPr lang="en-US" sz="1000" dirty="0" err="1">
                <a:solidFill>
                  <a:schemeClr val="bg1"/>
                </a:solidFill>
              </a:rPr>
              <a:t>blog.csdn.net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wulishinian</a:t>
            </a:r>
            <a:r>
              <a:rPr lang="en-US" sz="1000" dirty="0">
                <a:solidFill>
                  <a:schemeClr val="bg1"/>
                </a:solidFill>
              </a:rPr>
              <a:t> /article/details/105539212&gt;.</a:t>
            </a:r>
            <a:endParaRPr lang="en-CN" sz="1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  <a:endParaRPr lang="en-CN" dirty="0">
              <a:solidFill>
                <a:schemeClr val="bg1"/>
              </a:solidFill>
            </a:endParaRPr>
          </a:p>
          <a:p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7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348B-01FA-6C43-AF24-5756013B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3CD6-BD45-934D-8148-F61DFEE2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图片 3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106200E4-8BF0-CA46-9ED7-0F39F799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文本框 25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BF5DC276-EB4D-4641-82A6-DA037791A57B}"/>
              </a:ext>
            </a:extLst>
          </p:cNvPr>
          <p:cNvSpPr txBox="1"/>
          <p:nvPr/>
        </p:nvSpPr>
        <p:spPr>
          <a:xfrm>
            <a:off x="546205" y="1136690"/>
            <a:ext cx="81301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effectLst>
                  <a:glow rad="127000">
                    <a:schemeClr val="bg1">
                      <a:lumMod val="95000"/>
                      <a:alpha val="6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Thanks for listening</a:t>
            </a:r>
            <a:endParaRPr lang="zh-CN" altLang="en-US" sz="6600" dirty="0">
              <a:gradFill flip="none" rotWithShape="1">
                <a:gsLst>
                  <a:gs pos="0">
                    <a:srgbClr val="FBDD9F">
                      <a:shade val="30000"/>
                      <a:satMod val="115000"/>
                    </a:srgbClr>
                  </a:gs>
                  <a:gs pos="50000">
                    <a:srgbClr val="FBDD9F">
                      <a:shade val="67500"/>
                      <a:satMod val="115000"/>
                    </a:srgbClr>
                  </a:gs>
                  <a:gs pos="100000">
                    <a:srgbClr val="FBDD9F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effectLst>
                <a:glow rad="127000">
                  <a:schemeClr val="bg1">
                    <a:lumMod val="95000"/>
                    <a:alpha val="6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42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23896" y="2401772"/>
            <a:ext cx="31006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Overview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E1B90-A726-694B-A456-6F21C39B42BE}"/>
              </a:ext>
            </a:extLst>
          </p:cNvPr>
          <p:cNvSpPr txBox="1"/>
          <p:nvPr/>
        </p:nvSpPr>
        <p:spPr>
          <a:xfrm>
            <a:off x="5476936" y="3483063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The research of Peter Sturrock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Motivation of the research 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Benefits of the research</a:t>
            </a:r>
          </a:p>
          <a:p>
            <a:pPr>
              <a:defRPr/>
            </a:pP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1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CC6056FE-E801-C347-926B-70CC6FA06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1799" y="73009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Research Overview</a:t>
            </a:r>
          </a:p>
        </p:txBody>
      </p:sp>
      <p:grpSp>
        <p:nvGrpSpPr>
          <p:cNvPr id="25" name="그룹 8">
            <a:extLst>
              <a:ext uri="{FF2B5EF4-FFF2-40B4-BE49-F238E27FC236}">
                <a16:creationId xmlns:a16="http://schemas.microsoft.com/office/drawing/2014/main" id="{5087861F-E4D6-0046-9979-44F9F3DEDB9E}"/>
              </a:ext>
            </a:extLst>
          </p:cNvPr>
          <p:cNvGrpSpPr/>
          <p:nvPr/>
        </p:nvGrpSpPr>
        <p:grpSpPr>
          <a:xfrm>
            <a:off x="3808060" y="3832034"/>
            <a:ext cx="1638811" cy="731684"/>
            <a:chOff x="2877396" y="4773101"/>
            <a:chExt cx="1579285" cy="630968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3F5DCC7A-04AA-E94E-92E6-11399858A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7396" y="4773101"/>
              <a:ext cx="1574598" cy="3397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The outcome of the research</a:t>
              </a: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8E60A2AC-9E42-DC4D-8A53-409B32AB9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2082" y="5258093"/>
              <a:ext cx="1574599" cy="1459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ctr">
                <a:defRPr/>
              </a:pPr>
              <a:endPara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EEE93FAD-0703-D04F-B831-DDD485810930}"/>
              </a:ext>
            </a:extLst>
          </p:cNvPr>
          <p:cNvGrpSpPr/>
          <p:nvPr/>
        </p:nvGrpSpPr>
        <p:grpSpPr>
          <a:xfrm>
            <a:off x="8828053" y="3832034"/>
            <a:ext cx="2817329" cy="478739"/>
            <a:chOff x="5910007" y="5007949"/>
            <a:chExt cx="2714997" cy="412841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C61F4CC-D23D-5A47-AF7D-11EC72E1C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927" y="5007949"/>
              <a:ext cx="1574598" cy="1697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Benefits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00C6533B-831C-8246-9C43-60AC43855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0007" y="5274814"/>
              <a:ext cx="2714997" cy="1459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ctr">
                <a:defRPr/>
              </a:pPr>
              <a:endParaRPr lang="en-US" altLang="ko-KR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31" name="그룹 14">
            <a:extLst>
              <a:ext uri="{FF2B5EF4-FFF2-40B4-BE49-F238E27FC236}">
                <a16:creationId xmlns:a16="http://schemas.microsoft.com/office/drawing/2014/main" id="{252018F9-CCD0-5348-BBD4-DDE944024278}"/>
              </a:ext>
            </a:extLst>
          </p:cNvPr>
          <p:cNvGrpSpPr/>
          <p:nvPr/>
        </p:nvGrpSpPr>
        <p:grpSpPr>
          <a:xfrm>
            <a:off x="537913" y="1733606"/>
            <a:ext cx="2694398" cy="2228766"/>
            <a:chOff x="949221" y="2531028"/>
            <a:chExt cx="1706136" cy="1800787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BDFE9567-AD71-D644-9DDE-1356AEA8B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221" y="2531028"/>
              <a:ext cx="1706136" cy="1611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</a:rPr>
                <a:t>Few months ago, the US government released a report about UAP (unidentified aerial phenomena). It is based on the review of 144 significant UAP reports involving observations made by military aviators</a:t>
              </a:r>
              <a:r>
                <a:rPr lang="en-CN" dirty="0">
                  <a:solidFill>
                    <a:schemeClr val="bg1"/>
                  </a:solidFill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8AB75FC7-A331-B340-A1CB-3E9F4F07C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533" y="3854358"/>
              <a:ext cx="1574598" cy="4774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>
                <a:lnSpc>
                  <a:spcPct val="8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The report of the US government</a:t>
              </a:r>
            </a:p>
            <a:p>
              <a:pPr marL="0" lvl="1" algn="ctr">
                <a:lnSpc>
                  <a:spcPct val="80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36" name="Rectangle 3">
            <a:extLst>
              <a:ext uri="{FF2B5EF4-FFF2-40B4-BE49-F238E27FC236}">
                <a16:creationId xmlns:a16="http://schemas.microsoft.com/office/drawing/2014/main" id="{AD34AF3F-C578-2742-B1AE-980C34B40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3665" y="3565193"/>
            <a:ext cx="2598409" cy="1969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anose="020B0604020202020204" pitchFamily="34" charset="0"/>
                <a:ea typeface="Yoon 윤고딕 550_TT" pitchFamily="18" charset="-127"/>
                <a:cs typeface="Microsoft Sans Serif" panose="020B0604020202020204" pitchFamily="34" charset="0"/>
              </a:defRPr>
            </a:lvl1pPr>
          </a:lstStyle>
          <a:p>
            <a:pPr marL="0" lvl="1"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Motivation</a:t>
            </a:r>
          </a:p>
        </p:txBody>
      </p:sp>
      <p:sp>
        <p:nvSpPr>
          <p:cNvPr id="37" name="타원 20">
            <a:extLst>
              <a:ext uri="{FF2B5EF4-FFF2-40B4-BE49-F238E27FC236}">
                <a16:creationId xmlns:a16="http://schemas.microsoft.com/office/drawing/2014/main" id="{7FB7B25B-7042-7548-96F2-E8B44A485FB0}"/>
              </a:ext>
            </a:extLst>
          </p:cNvPr>
          <p:cNvSpPr/>
          <p:nvPr/>
        </p:nvSpPr>
        <p:spPr>
          <a:xfrm rot="309951">
            <a:off x="664187" y="4019969"/>
            <a:ext cx="1947286" cy="1973370"/>
          </a:xfrm>
          <a:prstGeom prst="ellipse">
            <a:avLst/>
          </a:prstGeom>
          <a:blipFill>
            <a:blip r:embed="rId4"/>
            <a:srcRect/>
            <a:stretch>
              <a:fillRect l="-5988" t="632" r="-5988" b="-12606"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타원 21">
            <a:extLst>
              <a:ext uri="{FF2B5EF4-FFF2-40B4-BE49-F238E27FC236}">
                <a16:creationId xmlns:a16="http://schemas.microsoft.com/office/drawing/2014/main" id="{D97771A0-AC6D-0E49-AB3D-3E2A4014C8BF}"/>
              </a:ext>
            </a:extLst>
          </p:cNvPr>
          <p:cNvSpPr/>
          <p:nvPr/>
        </p:nvSpPr>
        <p:spPr>
          <a:xfrm rot="20399060">
            <a:off x="3637119" y="1738235"/>
            <a:ext cx="1977295" cy="1883836"/>
          </a:xfrm>
          <a:prstGeom prst="ellipse">
            <a:avLst/>
          </a:prstGeom>
          <a:blipFill>
            <a:blip r:embed="rId5" cstate="print"/>
            <a:srcRect/>
            <a:stretch>
              <a:fillRect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타원 22">
            <a:extLst>
              <a:ext uri="{FF2B5EF4-FFF2-40B4-BE49-F238E27FC236}">
                <a16:creationId xmlns:a16="http://schemas.microsoft.com/office/drawing/2014/main" id="{DA7BEAEF-D5B2-D244-99EB-7A0EBE4AC7B5}"/>
              </a:ext>
            </a:extLst>
          </p:cNvPr>
          <p:cNvSpPr/>
          <p:nvPr/>
        </p:nvSpPr>
        <p:spPr>
          <a:xfrm>
            <a:off x="6607234" y="3932622"/>
            <a:ext cx="1840275" cy="1853656"/>
          </a:xfrm>
          <a:prstGeom prst="ellipse">
            <a:avLst/>
          </a:prstGeom>
          <a:blipFill>
            <a:blip r:embed="rId6"/>
            <a:srcRect/>
            <a:stretch>
              <a:fillRect l="-38813" r="-38813"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타원 23">
            <a:extLst>
              <a:ext uri="{FF2B5EF4-FFF2-40B4-BE49-F238E27FC236}">
                <a16:creationId xmlns:a16="http://schemas.microsoft.com/office/drawing/2014/main" id="{CA027553-A8EB-6745-98E8-7EAEB65C7540}"/>
              </a:ext>
            </a:extLst>
          </p:cNvPr>
          <p:cNvSpPr/>
          <p:nvPr/>
        </p:nvSpPr>
        <p:spPr>
          <a:xfrm>
            <a:off x="9367823" y="1733606"/>
            <a:ext cx="1963508" cy="1852394"/>
          </a:xfrm>
          <a:prstGeom prst="ellipse">
            <a:avLst/>
          </a:prstGeom>
          <a:blipFill>
            <a:blip r:embed="rId7"/>
            <a:srcRect/>
            <a:stretch>
              <a:fillRect l="-35427" t="-6925" r="-35427" b="-6925"/>
            </a:stretch>
          </a:blipFill>
          <a:ln w="12700">
            <a:gradFill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5400000" scaled="1"/>
            </a:gradFill>
          </a:ln>
          <a:effectLst>
            <a:innerShdw blurRad="381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직선 연결선 24">
            <a:extLst>
              <a:ext uri="{FF2B5EF4-FFF2-40B4-BE49-F238E27FC236}">
                <a16:creationId xmlns:a16="http://schemas.microsoft.com/office/drawing/2014/main" id="{CE0D0B3C-B091-F04D-B48A-B16A932BC127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5510590" y="3066682"/>
            <a:ext cx="1366146" cy="1137402"/>
          </a:xfrm>
          <a:prstGeom prst="line">
            <a:avLst/>
          </a:prstGeom>
          <a:ln>
            <a:solidFill>
              <a:srgbClr val="C3595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25">
            <a:extLst>
              <a:ext uri="{FF2B5EF4-FFF2-40B4-BE49-F238E27FC236}">
                <a16:creationId xmlns:a16="http://schemas.microsoft.com/office/drawing/2014/main" id="{32FDCF7D-4915-3C43-99E7-EB1166D00666}"/>
              </a:ext>
            </a:extLst>
          </p:cNvPr>
          <p:cNvCxnSpPr>
            <a:cxnSpLocks/>
            <a:stCxn id="38" idx="2"/>
            <a:endCxn id="37" idx="7"/>
          </p:cNvCxnSpPr>
          <p:nvPr/>
        </p:nvCxnSpPr>
        <p:spPr>
          <a:xfrm flipH="1">
            <a:off x="2386323" y="3018544"/>
            <a:ext cx="1310511" cy="1355241"/>
          </a:xfrm>
          <a:prstGeom prst="line">
            <a:avLst/>
          </a:prstGeom>
          <a:ln>
            <a:solidFill>
              <a:srgbClr val="C3595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26">
            <a:extLst>
              <a:ext uri="{FF2B5EF4-FFF2-40B4-BE49-F238E27FC236}">
                <a16:creationId xmlns:a16="http://schemas.microsoft.com/office/drawing/2014/main" id="{24107F82-9B6C-1E4C-BBCB-77DE0271CACC}"/>
              </a:ext>
            </a:extLst>
          </p:cNvPr>
          <p:cNvCxnSpPr>
            <a:cxnSpLocks/>
            <a:stCxn id="40" idx="2"/>
            <a:endCxn id="39" idx="7"/>
          </p:cNvCxnSpPr>
          <p:nvPr/>
        </p:nvCxnSpPr>
        <p:spPr>
          <a:xfrm flipH="1">
            <a:off x="8178007" y="2659803"/>
            <a:ext cx="1189816" cy="1544281"/>
          </a:xfrm>
          <a:prstGeom prst="line">
            <a:avLst/>
          </a:prstGeom>
          <a:ln>
            <a:solidFill>
              <a:srgbClr val="C3595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1097D01-3AC9-EE4D-BE92-68C0E3ACE800}"/>
              </a:ext>
            </a:extLst>
          </p:cNvPr>
          <p:cNvSpPr/>
          <p:nvPr/>
        </p:nvSpPr>
        <p:spPr>
          <a:xfrm>
            <a:off x="3523294" y="4276680"/>
            <a:ext cx="2615473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However, the task force could only give a concrete explanation for one phenomenon, and the rest remain unexplained (</a:t>
            </a:r>
            <a:r>
              <a:rPr lang="en-US" dirty="0" err="1">
                <a:solidFill>
                  <a:schemeClr val="bg1"/>
                </a:solidFill>
              </a:rPr>
              <a:t>Stieb</a:t>
            </a:r>
            <a:r>
              <a:rPr lang="en-US" dirty="0">
                <a:solidFill>
                  <a:schemeClr val="bg1"/>
                </a:solidFill>
              </a:rPr>
              <a:t> &amp; Danner 2021</a:t>
            </a:r>
            <a:r>
              <a:rPr lang="en-CN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CN" sz="1100" dirty="0"/>
          </a:p>
        </p:txBody>
      </p:sp>
      <p:pic>
        <p:nvPicPr>
          <p:cNvPr id="51" name="图片 1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085E3F58-FA30-A244-A7AC-B011686711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96" y="359695"/>
            <a:ext cx="2952032" cy="1660519"/>
          </a:xfrm>
          <a:prstGeom prst="rect">
            <a:avLst/>
          </a:prstGeom>
        </p:spPr>
      </p:pic>
      <p:grpSp>
        <p:nvGrpSpPr>
          <p:cNvPr id="46" name="组合 30">
            <a:extLst>
              <a:ext uri="{FF2B5EF4-FFF2-40B4-BE49-F238E27FC236}">
                <a16:creationId xmlns:a16="http://schemas.microsoft.com/office/drawing/2014/main" id="{CB0E919A-1482-EA4D-87C9-53215792C016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53" name="直接连接符 31">
              <a:extLst>
                <a:ext uri="{FF2B5EF4-FFF2-40B4-BE49-F238E27FC236}">
                  <a16:creationId xmlns:a16="http://schemas.microsoft.com/office/drawing/2014/main" id="{78C77467-9015-DC4C-82A0-A46DD9C3F6AB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32">
              <a:extLst>
                <a:ext uri="{FF2B5EF4-FFF2-40B4-BE49-F238E27FC236}">
                  <a16:creationId xmlns:a16="http://schemas.microsoft.com/office/drawing/2014/main" id="{4BB84439-F27A-1A48-90C8-67046F91051F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55" name="平行四边形 33">
                <a:extLst>
                  <a:ext uri="{FF2B5EF4-FFF2-40B4-BE49-F238E27FC236}">
                    <a16:creationId xmlns:a16="http://schemas.microsoft.com/office/drawing/2014/main" id="{11E6CF99-84B4-F140-A9A1-12162E68417A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6" name="平行四边形 34">
                <a:extLst>
                  <a:ext uri="{FF2B5EF4-FFF2-40B4-BE49-F238E27FC236}">
                    <a16:creationId xmlns:a16="http://schemas.microsoft.com/office/drawing/2014/main" id="{ADCA273C-D9BA-5F49-B5D3-1EC37AFCA26F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平行四边形 35">
                <a:extLst>
                  <a:ext uri="{FF2B5EF4-FFF2-40B4-BE49-F238E27FC236}">
                    <a16:creationId xmlns:a16="http://schemas.microsoft.com/office/drawing/2014/main" id="{599314D5-2EB5-A246-A802-9D03E7264242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61" name="等腰三角形 1">
            <a:extLst>
              <a:ext uri="{FF2B5EF4-FFF2-40B4-BE49-F238E27FC236}">
                <a16:creationId xmlns:a16="http://schemas.microsoft.com/office/drawing/2014/main" id="{9D64A260-BBE7-7D40-95C5-18180A2A0013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2">
            <a:extLst>
              <a:ext uri="{FF2B5EF4-FFF2-40B4-BE49-F238E27FC236}">
                <a16:creationId xmlns:a16="http://schemas.microsoft.com/office/drawing/2014/main" id="{4B63B6D5-46CC-5F46-B369-4ABA75DD22E7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3">
            <a:extLst>
              <a:ext uri="{FF2B5EF4-FFF2-40B4-BE49-F238E27FC236}">
                <a16:creationId xmlns:a16="http://schemas.microsoft.com/office/drawing/2014/main" id="{6C0C2710-6A78-C940-901E-D4F326F22928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5AA75A9-9148-A44C-A315-C212D8763E78}"/>
              </a:ext>
            </a:extLst>
          </p:cNvPr>
          <p:cNvSpPr txBox="1"/>
          <p:nvPr/>
        </p:nvSpPr>
        <p:spPr>
          <a:xfrm>
            <a:off x="5780274" y="1916864"/>
            <a:ext cx="3687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bg1"/>
                </a:solidFill>
                <a:latin typeface="Microsoft Sans Serif" panose="020B0604020202020204" pitchFamily="34" charset="0"/>
                <a:ea typeface="微软雅黑" panose="020B0503020204020204" charset="-122"/>
                <a:cs typeface="Microsoft Sans Serif" panose="020B0604020202020204" pitchFamily="34" charset="0"/>
              </a:rPr>
              <a:t>Out of curiosity about UFO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bg1"/>
              </a:solidFill>
              <a:latin typeface="Microsoft Sans Serif" panose="020B0604020202020204" pitchFamily="34" charset="0"/>
              <a:ea typeface="微软雅黑" panose="020B0503020204020204" charset="-122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bg1"/>
                </a:solidFill>
                <a:latin typeface="Microsoft Sans Serif" panose="020B0604020202020204" pitchFamily="34" charset="0"/>
                <a:ea typeface="微软雅黑" panose="020B0503020204020204" charset="-122"/>
                <a:cs typeface="Microsoft Sans Serif" panose="020B0604020202020204" pitchFamily="34" charset="0"/>
              </a:rPr>
              <a:t>Find the prevailing attributes of UFO </a:t>
            </a:r>
          </a:p>
          <a:p>
            <a:endParaRPr lang="en-CN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D05F763-CE34-C24E-9C68-A0EF5EE0A56A}"/>
              </a:ext>
            </a:extLst>
          </p:cNvPr>
          <p:cNvSpPr txBox="1"/>
          <p:nvPr/>
        </p:nvSpPr>
        <p:spPr>
          <a:xfrm>
            <a:off x="8585305" y="4084511"/>
            <a:ext cx="352854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Help specialists in this area do some further research.</a:t>
            </a:r>
            <a:r>
              <a:rPr lang="en-CN" sz="14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CN" altLang="ko-KR" sz="1400" dirty="0">
              <a:solidFill>
                <a:schemeClr val="bg1"/>
              </a:solidFill>
              <a:latin typeface="Microsoft Sans Serif" panose="020B0604020202020204" pitchFamily="34" charset="0"/>
              <a:ea typeface="微软雅黑" panose="020B0503020204020204" charset="-122"/>
              <a:cs typeface="Microsoft Sans Serif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bg1"/>
                </a:solidFill>
                <a:latin typeface="Microsoft Sans Serif" panose="020B0604020202020204" pitchFamily="34" charset="0"/>
                <a:ea typeface="微软雅黑" panose="020B0503020204020204" charset="-122"/>
                <a:cs typeface="Microsoft Sans Serif" panose="020B0604020202020204" pitchFamily="34" charset="0"/>
              </a:rPr>
              <a:t>It is a social obligation to help people know more about UFO.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bg1"/>
              </a:solidFill>
              <a:latin typeface="Microsoft Sans Serif" panose="020B0604020202020204" pitchFamily="34" charset="0"/>
              <a:ea typeface="微软雅黑" panose="020B0503020204020204" charset="-122"/>
              <a:cs typeface="Microsoft Sans Serif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Boost the critical thinking and independent learning skills of people</a:t>
            </a:r>
            <a:r>
              <a:rPr lang="en-CN" sz="14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CN" altLang="ko-KR" sz="1400" dirty="0">
              <a:solidFill>
                <a:schemeClr val="bg1"/>
              </a:solidFill>
              <a:latin typeface="Microsoft Sans Serif" panose="020B0604020202020204" pitchFamily="34" charset="0"/>
              <a:ea typeface="微软雅黑" panose="020B0503020204020204" charset="-122"/>
              <a:cs typeface="Microsoft Sans Serif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Promote the development of philosophy.</a:t>
            </a:r>
            <a:r>
              <a:rPr lang="en-CN" sz="14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bg1"/>
              </a:solidFill>
              <a:latin typeface="Microsoft Sans Serif" panose="020B0604020202020204" pitchFamily="34" charset="0"/>
              <a:ea typeface="微软雅黑" panose="020B0503020204020204" charset="-122"/>
              <a:cs typeface="Microsoft Sans Serif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schemeClr val="bg1"/>
              </a:solidFill>
              <a:latin typeface="Microsoft Sans Serif" panose="020B0604020202020204" pitchFamily="34" charset="0"/>
              <a:ea typeface="微软雅黑" panose="020B0503020204020204" charset="-122"/>
              <a:cs typeface="Microsoft Sans Serif" panose="020B0604020202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285482" y="1871101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5476937" y="3524709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EA14E4-C4D8-3947-A3FF-312EE6999DC3}"/>
              </a:ext>
            </a:extLst>
          </p:cNvPr>
          <p:cNvSpPr txBox="1"/>
          <p:nvPr/>
        </p:nvSpPr>
        <p:spPr>
          <a:xfrm>
            <a:off x="5476936" y="3524709"/>
            <a:ext cx="4699997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All Words Frequencies Counting Code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Target Words Frequencies Counting Code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Microsoft Excel Text Filter</a:t>
            </a:r>
          </a:p>
          <a:p>
            <a:pPr>
              <a:defRPr/>
            </a:pP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03E981C-942B-C74D-B006-022597E936B2}"/>
              </a:ext>
            </a:extLst>
          </p:cNvPr>
          <p:cNvSpPr txBox="1">
            <a:spLocks/>
          </p:cNvSpPr>
          <p:nvPr/>
        </p:nvSpPr>
        <p:spPr>
          <a:xfrm>
            <a:off x="5855875" y="2435180"/>
            <a:ext cx="3100639" cy="108952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Research Methods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77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38" y="43147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Resources Methods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D6D6395-FBB9-DE48-93DB-8F816715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9202" y="1776855"/>
            <a:ext cx="2677436" cy="385253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C89DF3-2E66-1640-A15A-097D16A7F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5805" y="1798470"/>
            <a:ext cx="2892241" cy="383091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44CE6D0-91C2-D945-B816-02028F591B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1" b="839"/>
          <a:stretch/>
        </p:blipFill>
        <p:spPr>
          <a:xfrm>
            <a:off x="4534294" y="1782772"/>
            <a:ext cx="2939960" cy="3837168"/>
          </a:xfrm>
          <a:prstGeom prst="rect">
            <a:avLst/>
          </a:prstGeom>
        </p:spPr>
      </p:pic>
      <p:grpSp>
        <p:nvGrpSpPr>
          <p:cNvPr id="28" name="组合 1">
            <a:extLst>
              <a:ext uri="{FF2B5EF4-FFF2-40B4-BE49-F238E27FC236}">
                <a16:creationId xmlns:a16="http://schemas.microsoft.com/office/drawing/2014/main" id="{3CD7A07A-A24F-074A-8877-70979DE85E37}"/>
              </a:ext>
            </a:extLst>
          </p:cNvPr>
          <p:cNvGrpSpPr/>
          <p:nvPr/>
        </p:nvGrpSpPr>
        <p:grpSpPr>
          <a:xfrm>
            <a:off x="1275596" y="980112"/>
            <a:ext cx="2782527" cy="4632189"/>
            <a:chOff x="1150164" y="1211956"/>
            <a:chExt cx="3016769" cy="4357298"/>
          </a:xfrm>
        </p:grpSpPr>
        <p:sp>
          <p:nvSpPr>
            <p:cNvPr id="29" name="矩形 7">
              <a:extLst>
                <a:ext uri="{FF2B5EF4-FFF2-40B4-BE49-F238E27FC236}">
                  <a16:creationId xmlns:a16="http://schemas.microsoft.com/office/drawing/2014/main" id="{E8EB2BA2-5CF1-D64A-82F2-6762DA8F7610}"/>
                </a:ext>
              </a:extLst>
            </p:cNvPr>
            <p:cNvSpPr/>
            <p:nvPr/>
          </p:nvSpPr>
          <p:spPr>
            <a:xfrm>
              <a:off x="1150164" y="1945981"/>
              <a:ext cx="2895599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21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884F130A-79B7-1C4B-9C43-4AEE96EE0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7814" y="1326021"/>
              <a:ext cx="462770" cy="479002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1" name="文本框 3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1255FE6E-519A-0D42-8C27-C735C457D94A}"/>
                </a:ext>
              </a:extLst>
            </p:cNvPr>
            <p:cNvSpPr txBox="1"/>
            <p:nvPr/>
          </p:nvSpPr>
          <p:spPr>
            <a:xfrm>
              <a:off x="2184085" y="1211956"/>
              <a:ext cx="845103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01</a:t>
              </a:r>
            </a:p>
          </p:txBody>
        </p:sp>
        <p:sp>
          <p:nvSpPr>
            <p:cNvPr id="32" name="矩形 47">
              <a:extLst>
                <a:ext uri="{FF2B5EF4-FFF2-40B4-BE49-F238E27FC236}">
                  <a16:creationId xmlns:a16="http://schemas.microsoft.com/office/drawing/2014/main" id="{160CDAEE-1244-A146-AAD4-79DAA81F3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252" y="2126227"/>
              <a:ext cx="1787681" cy="36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endParaRPr lang="en-US" altLang="zh-CN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图片 1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6DCC044A-700E-6044-9C92-10F32BFA72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54" y="5822196"/>
            <a:ext cx="2895600" cy="902870"/>
          </a:xfrm>
          <a:prstGeom prst="rect">
            <a:avLst/>
          </a:prstGeom>
        </p:spPr>
      </p:pic>
      <p:pic>
        <p:nvPicPr>
          <p:cNvPr id="34" name="图片 1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4819DB08-1ADE-5C47-A056-828AAE3D4B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23" y="5834436"/>
            <a:ext cx="2895600" cy="902870"/>
          </a:xfrm>
          <a:prstGeom prst="rect">
            <a:avLst/>
          </a:prstGeom>
        </p:spPr>
      </p:pic>
      <p:pic>
        <p:nvPicPr>
          <p:cNvPr id="35" name="图片 12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894F7050-6C3E-3B41-A334-F83447822C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80" y="5822196"/>
            <a:ext cx="2895600" cy="902870"/>
          </a:xfrm>
          <a:prstGeom prst="rect">
            <a:avLst/>
          </a:prstGeom>
        </p:spPr>
      </p:pic>
      <p:grpSp>
        <p:nvGrpSpPr>
          <p:cNvPr id="36" name="组合 2">
            <a:extLst>
              <a:ext uri="{FF2B5EF4-FFF2-40B4-BE49-F238E27FC236}">
                <a16:creationId xmlns:a16="http://schemas.microsoft.com/office/drawing/2014/main" id="{CB0ABF32-CA73-2845-ADEE-5B22CC734FE9}"/>
              </a:ext>
            </a:extLst>
          </p:cNvPr>
          <p:cNvGrpSpPr/>
          <p:nvPr/>
        </p:nvGrpSpPr>
        <p:grpSpPr>
          <a:xfrm>
            <a:off x="4534294" y="973758"/>
            <a:ext cx="4631058" cy="4638498"/>
            <a:chOff x="4648200" y="1176540"/>
            <a:chExt cx="4566399" cy="4392714"/>
          </a:xfrm>
        </p:grpSpPr>
        <p:sp>
          <p:nvSpPr>
            <p:cNvPr id="37" name="矩形 8">
              <a:extLst>
                <a:ext uri="{FF2B5EF4-FFF2-40B4-BE49-F238E27FC236}">
                  <a16:creationId xmlns:a16="http://schemas.microsoft.com/office/drawing/2014/main" id="{46B93086-7DC4-5B42-8AC2-65E64513D664}"/>
                </a:ext>
              </a:extLst>
            </p:cNvPr>
            <p:cNvSpPr/>
            <p:nvPr/>
          </p:nvSpPr>
          <p:spPr>
            <a:xfrm>
              <a:off x="4648200" y="1945981"/>
              <a:ext cx="2895600" cy="3623273"/>
            </a:xfrm>
            <a:prstGeom prst="rect">
              <a:avLst/>
            </a:prstGeom>
            <a:ln w="12700" cap="rnd" cmpd="sng">
              <a:gradFill flip="none" rotWithShape="1">
                <a:gsLst>
                  <a:gs pos="0">
                    <a:schemeClr val="bg1">
                      <a:alpha val="86000"/>
                      <a:lumMod val="64000"/>
                      <a:lumOff val="36000"/>
                    </a:schemeClr>
                  </a:gs>
                  <a:gs pos="52000">
                    <a:schemeClr val="accent5">
                      <a:lumMod val="49000"/>
                      <a:lumOff val="51000"/>
                      <a:alpha val="91000"/>
                    </a:schemeClr>
                  </a:gs>
                  <a:gs pos="100000">
                    <a:srgbClr val="172949"/>
                  </a:gs>
                </a:gsLst>
                <a:path path="circle">
                  <a:fillToRect l="50000" t="130000" r="50000" b="-30000"/>
                </a:path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17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  <a:extLst>
                <a:ext uri="{FF2B5EF4-FFF2-40B4-BE49-F238E27FC236}">
                  <a16:creationId xmlns:a16="http://schemas.microsoft.com/office/drawing/2014/main" id="{AAC1455C-6FFE-E242-A089-1DA89C8BA613}"/>
                </a:ext>
              </a:extLst>
            </p:cNvPr>
            <p:cNvGrpSpPr/>
            <p:nvPr/>
          </p:nvGrpSpPr>
          <p:grpSpPr>
            <a:xfrm>
              <a:off x="8680178" y="1275979"/>
              <a:ext cx="534421" cy="547757"/>
              <a:chOff x="10363664" y="-448505"/>
              <a:chExt cx="882577" cy="904604"/>
            </a:xfrm>
            <a:solidFill>
              <a:schemeClr val="bg1"/>
            </a:solidFill>
          </p:grpSpPr>
          <p:sp>
            <p:nvSpPr>
              <p:cNvPr id="41" name="Freeform 355">
                <a:extLst>
                  <a:ext uri="{FF2B5EF4-FFF2-40B4-BE49-F238E27FC236}">
                    <a16:creationId xmlns:a16="http://schemas.microsoft.com/office/drawing/2014/main" id="{862F28A4-145C-CC4A-BBBA-680283EB969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98900" y="-448505"/>
                <a:ext cx="282701" cy="269852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2" name="Freeform 356">
                <a:extLst>
                  <a:ext uri="{FF2B5EF4-FFF2-40B4-BE49-F238E27FC236}">
                    <a16:creationId xmlns:a16="http://schemas.microsoft.com/office/drawing/2014/main" id="{F56869B4-5D43-D84B-8043-BAD704B34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0596" y="-190752"/>
                <a:ext cx="479425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dirty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3" name="Freeform 357">
                <a:extLst>
                  <a:ext uri="{FF2B5EF4-FFF2-40B4-BE49-F238E27FC236}">
                    <a16:creationId xmlns:a16="http://schemas.microsoft.com/office/drawing/2014/main" id="{2888181D-32BB-134A-A1A7-397F90AD93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63664" y="-14938"/>
                <a:ext cx="351549" cy="309482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 dirty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4" name="Freeform 358">
                <a:extLst>
                  <a:ext uri="{FF2B5EF4-FFF2-40B4-BE49-F238E27FC236}">
                    <a16:creationId xmlns:a16="http://schemas.microsoft.com/office/drawing/2014/main" id="{FA6F83F5-AB87-3E4C-B31F-854B26868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5828" y="-7452"/>
                <a:ext cx="760413" cy="463551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4646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0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9" name="文本框 3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302FED45-13E7-5A4F-B92F-2FC59C931DAD}"/>
                </a:ext>
              </a:extLst>
            </p:cNvPr>
            <p:cNvSpPr txBox="1"/>
            <p:nvPr/>
          </p:nvSpPr>
          <p:spPr>
            <a:xfrm>
              <a:off x="5730995" y="1176540"/>
              <a:ext cx="845103" cy="7694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02</a:t>
              </a:r>
            </a:p>
          </p:txBody>
        </p:sp>
      </p:grpSp>
      <p:sp>
        <p:nvSpPr>
          <p:cNvPr id="45" name="Freeform 279" descr="e7d195523061f1c0c8c9ef2b4c47b9232c7d3c1aa29fc33cC35E69D0959227FEE46513058567BC4DFCDEC239794EE7F7D54C53BFAAED1E91F0142CACD1DBF61753822421AB78C025DC4BB29C14829EC7C6D37D8A9CA70047A09DB626CDC478188AAE788980AD6360B85A7D59C3762F4D50019219ABFE4425658702DD84EB787A2D9C4C9777290CD5">
            <a:extLst>
              <a:ext uri="{FF2B5EF4-FFF2-40B4-BE49-F238E27FC236}">
                <a16:creationId xmlns:a16="http://schemas.microsoft.com/office/drawing/2014/main" id="{8617ABAC-2148-8340-A2FD-F618BE85DC3F}"/>
              </a:ext>
            </a:extLst>
          </p:cNvPr>
          <p:cNvSpPr>
            <a:spLocks/>
          </p:cNvSpPr>
          <p:nvPr/>
        </p:nvSpPr>
        <p:spPr bwMode="auto">
          <a:xfrm>
            <a:off x="5166069" y="1177559"/>
            <a:ext cx="466352" cy="408356"/>
          </a:xfrm>
          <a:custGeom>
            <a:avLst/>
            <a:gdLst>
              <a:gd name="T0" fmla="*/ 121 w 419"/>
              <a:gd name="T1" fmla="*/ 29 h 367"/>
              <a:gd name="T2" fmla="*/ 113 w 419"/>
              <a:gd name="T3" fmla="*/ 43 h 367"/>
              <a:gd name="T4" fmla="*/ 105 w 419"/>
              <a:gd name="T5" fmla="*/ 54 h 367"/>
              <a:gd name="T6" fmla="*/ 99 w 419"/>
              <a:gd name="T7" fmla="*/ 48 h 367"/>
              <a:gd name="T8" fmla="*/ 97 w 419"/>
              <a:gd name="T9" fmla="*/ 60 h 367"/>
              <a:gd name="T10" fmla="*/ 78 w 419"/>
              <a:gd name="T11" fmla="*/ 63 h 367"/>
              <a:gd name="T12" fmla="*/ 66 w 419"/>
              <a:gd name="T13" fmla="*/ 76 h 367"/>
              <a:gd name="T14" fmla="*/ 50 w 419"/>
              <a:gd name="T15" fmla="*/ 98 h 367"/>
              <a:gd name="T16" fmla="*/ 40 w 419"/>
              <a:gd name="T17" fmla="*/ 113 h 367"/>
              <a:gd name="T18" fmla="*/ 49 w 419"/>
              <a:gd name="T19" fmla="*/ 123 h 367"/>
              <a:gd name="T20" fmla="*/ 50 w 419"/>
              <a:gd name="T21" fmla="*/ 129 h 367"/>
              <a:gd name="T22" fmla="*/ 41 w 419"/>
              <a:gd name="T23" fmla="*/ 121 h 367"/>
              <a:gd name="T24" fmla="*/ 34 w 419"/>
              <a:gd name="T25" fmla="*/ 111 h 367"/>
              <a:gd name="T26" fmla="*/ 31 w 419"/>
              <a:gd name="T27" fmla="*/ 127 h 367"/>
              <a:gd name="T28" fmla="*/ 32 w 419"/>
              <a:gd name="T29" fmla="*/ 153 h 367"/>
              <a:gd name="T30" fmla="*/ 45 w 419"/>
              <a:gd name="T31" fmla="*/ 147 h 367"/>
              <a:gd name="T32" fmla="*/ 59 w 419"/>
              <a:gd name="T33" fmla="*/ 163 h 367"/>
              <a:gd name="T34" fmla="*/ 76 w 419"/>
              <a:gd name="T35" fmla="*/ 180 h 367"/>
              <a:gd name="T36" fmla="*/ 92 w 419"/>
              <a:gd name="T37" fmla="*/ 194 h 367"/>
              <a:gd name="T38" fmla="*/ 113 w 419"/>
              <a:gd name="T39" fmla="*/ 216 h 367"/>
              <a:gd name="T40" fmla="*/ 106 w 419"/>
              <a:gd name="T41" fmla="*/ 248 h 367"/>
              <a:gd name="T42" fmla="*/ 90 w 419"/>
              <a:gd name="T43" fmla="*/ 286 h 367"/>
              <a:gd name="T44" fmla="*/ 95 w 419"/>
              <a:gd name="T45" fmla="*/ 313 h 367"/>
              <a:gd name="T46" fmla="*/ 85 w 419"/>
              <a:gd name="T47" fmla="*/ 315 h 367"/>
              <a:gd name="T48" fmla="*/ 59 w 419"/>
              <a:gd name="T49" fmla="*/ 273 h 367"/>
              <a:gd name="T50" fmla="*/ 30 w 419"/>
              <a:gd name="T51" fmla="*/ 208 h 367"/>
              <a:gd name="T52" fmla="*/ 21 w 419"/>
              <a:gd name="T53" fmla="*/ 160 h 367"/>
              <a:gd name="T54" fmla="*/ 135 w 419"/>
              <a:gd name="T55" fmla="*/ 337 h 367"/>
              <a:gd name="T56" fmla="*/ 165 w 419"/>
              <a:gd name="T57" fmla="*/ 333 h 367"/>
              <a:gd name="T58" fmla="*/ 203 w 419"/>
              <a:gd name="T59" fmla="*/ 329 h 367"/>
              <a:gd name="T60" fmla="*/ 200 w 419"/>
              <a:gd name="T61" fmla="*/ 344 h 367"/>
              <a:gd name="T62" fmla="*/ 222 w 419"/>
              <a:gd name="T63" fmla="*/ 343 h 367"/>
              <a:gd name="T64" fmla="*/ 255 w 419"/>
              <a:gd name="T65" fmla="*/ 339 h 367"/>
              <a:gd name="T66" fmla="*/ 253 w 419"/>
              <a:gd name="T67" fmla="*/ 5 h 367"/>
              <a:gd name="T68" fmla="*/ 362 w 419"/>
              <a:gd name="T69" fmla="*/ 118 h 367"/>
              <a:gd name="T70" fmla="*/ 347 w 419"/>
              <a:gd name="T71" fmla="*/ 107 h 367"/>
              <a:gd name="T72" fmla="*/ 334 w 419"/>
              <a:gd name="T73" fmla="*/ 137 h 367"/>
              <a:gd name="T74" fmla="*/ 313 w 419"/>
              <a:gd name="T75" fmla="*/ 110 h 367"/>
              <a:gd name="T76" fmla="*/ 321 w 419"/>
              <a:gd name="T77" fmla="*/ 138 h 367"/>
              <a:gd name="T78" fmla="*/ 343 w 419"/>
              <a:gd name="T79" fmla="*/ 145 h 367"/>
              <a:gd name="T80" fmla="*/ 334 w 419"/>
              <a:gd name="T81" fmla="*/ 185 h 367"/>
              <a:gd name="T82" fmla="*/ 323 w 419"/>
              <a:gd name="T83" fmla="*/ 226 h 367"/>
              <a:gd name="T84" fmla="*/ 310 w 419"/>
              <a:gd name="T85" fmla="*/ 253 h 367"/>
              <a:gd name="T86" fmla="*/ 271 w 419"/>
              <a:gd name="T87" fmla="*/ 284 h 367"/>
              <a:gd name="T88" fmla="*/ 260 w 419"/>
              <a:gd name="T89" fmla="*/ 256 h 367"/>
              <a:gd name="T90" fmla="*/ 262 w 419"/>
              <a:gd name="T91" fmla="*/ 222 h 367"/>
              <a:gd name="T92" fmla="*/ 248 w 419"/>
              <a:gd name="T93" fmla="*/ 186 h 367"/>
              <a:gd name="T94" fmla="*/ 230 w 419"/>
              <a:gd name="T95" fmla="*/ 165 h 367"/>
              <a:gd name="T96" fmla="*/ 183 w 419"/>
              <a:gd name="T97" fmla="*/ 166 h 367"/>
              <a:gd name="T98" fmla="*/ 165 w 419"/>
              <a:gd name="T99" fmla="*/ 141 h 367"/>
              <a:gd name="T100" fmla="*/ 184 w 419"/>
              <a:gd name="T101" fmla="*/ 91 h 367"/>
              <a:gd name="T102" fmla="*/ 219 w 419"/>
              <a:gd name="T103" fmla="*/ 76 h 367"/>
              <a:gd name="T104" fmla="*/ 240 w 419"/>
              <a:gd name="T105" fmla="*/ 86 h 367"/>
              <a:gd name="T106" fmla="*/ 269 w 419"/>
              <a:gd name="T107" fmla="*/ 86 h 367"/>
              <a:gd name="T108" fmla="*/ 298 w 419"/>
              <a:gd name="T109" fmla="*/ 81 h 367"/>
              <a:gd name="T110" fmla="*/ 271 w 419"/>
              <a:gd name="T111" fmla="*/ 69 h 367"/>
              <a:gd name="T112" fmla="*/ 269 w 419"/>
              <a:gd name="T113" fmla="*/ 59 h 367"/>
              <a:gd name="T114" fmla="*/ 234 w 419"/>
              <a:gd name="T115" fmla="*/ 60 h 367"/>
              <a:gd name="T116" fmla="*/ 204 w 419"/>
              <a:gd name="T117" fmla="*/ 69 h 367"/>
              <a:gd name="T118" fmla="*/ 198 w 419"/>
              <a:gd name="T119" fmla="*/ 38 h 367"/>
              <a:gd name="T120" fmla="*/ 177 w 419"/>
              <a:gd name="T121" fmla="*/ 20 h 367"/>
              <a:gd name="T122" fmla="*/ 200 w 419"/>
              <a:gd name="T123" fmla="*/ 6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9" h="367">
                <a:moveTo>
                  <a:pt x="170" y="1"/>
                </a:moveTo>
                <a:cubicBezTo>
                  <a:pt x="170" y="1"/>
                  <a:pt x="107" y="9"/>
                  <a:pt x="64" y="58"/>
                </a:cubicBezTo>
                <a:cubicBezTo>
                  <a:pt x="64" y="58"/>
                  <a:pt x="97" y="24"/>
                  <a:pt x="118" y="24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1" y="28"/>
                  <a:pt x="121" y="29"/>
                </a:cubicBezTo>
                <a:cubicBezTo>
                  <a:pt x="120" y="29"/>
                  <a:pt x="118" y="33"/>
                  <a:pt x="118" y="33"/>
                </a:cubicBezTo>
                <a:cubicBezTo>
                  <a:pt x="118" y="34"/>
                  <a:pt x="118" y="37"/>
                  <a:pt x="118" y="37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5" y="40"/>
                  <a:pt x="114" y="41"/>
                </a:cubicBezTo>
                <a:cubicBezTo>
                  <a:pt x="114" y="41"/>
                  <a:pt x="113" y="41"/>
                  <a:pt x="113" y="43"/>
                </a:cubicBezTo>
                <a:cubicBezTo>
                  <a:pt x="113" y="44"/>
                  <a:pt x="113" y="46"/>
                  <a:pt x="113" y="46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4"/>
                  <a:pt x="107" y="54"/>
                  <a:pt x="105" y="54"/>
                </a:cubicBezTo>
                <a:cubicBezTo>
                  <a:pt x="104" y="53"/>
                  <a:pt x="104" y="51"/>
                  <a:pt x="104" y="51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7" y="48"/>
                  <a:pt x="108" y="48"/>
                  <a:pt x="107" y="47"/>
                </a:cubicBezTo>
                <a:cubicBezTo>
                  <a:pt x="106" y="46"/>
                  <a:pt x="106" y="44"/>
                  <a:pt x="104" y="45"/>
                </a:cubicBezTo>
                <a:cubicBezTo>
                  <a:pt x="102" y="45"/>
                  <a:pt x="99" y="48"/>
                  <a:pt x="99" y="48"/>
                </a:cubicBezTo>
                <a:cubicBezTo>
                  <a:pt x="96" y="50"/>
                  <a:pt x="96" y="50"/>
                  <a:pt x="96" y="50"/>
                </a:cubicBezTo>
                <a:cubicBezTo>
                  <a:pt x="96" y="50"/>
                  <a:pt x="94" y="54"/>
                  <a:pt x="95" y="54"/>
                </a:cubicBezTo>
                <a:cubicBezTo>
                  <a:pt x="95" y="54"/>
                  <a:pt x="97" y="55"/>
                  <a:pt x="97" y="55"/>
                </a:cubicBezTo>
                <a:cubicBezTo>
                  <a:pt x="97" y="55"/>
                  <a:pt x="98" y="56"/>
                  <a:pt x="98" y="57"/>
                </a:cubicBezTo>
                <a:cubicBezTo>
                  <a:pt x="98" y="58"/>
                  <a:pt x="97" y="60"/>
                  <a:pt x="97" y="60"/>
                </a:cubicBezTo>
                <a:cubicBezTo>
                  <a:pt x="97" y="60"/>
                  <a:pt x="96" y="61"/>
                  <a:pt x="94" y="61"/>
                </a:cubicBezTo>
                <a:cubicBezTo>
                  <a:pt x="92" y="60"/>
                  <a:pt x="90" y="60"/>
                  <a:pt x="88" y="59"/>
                </a:cubicBezTo>
                <a:cubicBezTo>
                  <a:pt x="87" y="59"/>
                  <a:pt x="86" y="58"/>
                  <a:pt x="85" y="59"/>
                </a:cubicBezTo>
                <a:cubicBezTo>
                  <a:pt x="83" y="59"/>
                  <a:pt x="83" y="60"/>
                  <a:pt x="83" y="60"/>
                </a:cubicBezTo>
                <a:cubicBezTo>
                  <a:pt x="82" y="61"/>
                  <a:pt x="78" y="63"/>
                  <a:pt x="78" y="63"/>
                </a:cubicBezTo>
                <a:cubicBezTo>
                  <a:pt x="78" y="63"/>
                  <a:pt x="76" y="64"/>
                  <a:pt x="76" y="65"/>
                </a:cubicBezTo>
                <a:cubicBezTo>
                  <a:pt x="76" y="66"/>
                  <a:pt x="75" y="69"/>
                  <a:pt x="75" y="69"/>
                </a:cubicBezTo>
                <a:cubicBezTo>
                  <a:pt x="75" y="69"/>
                  <a:pt x="74" y="70"/>
                  <a:pt x="71" y="71"/>
                </a:cubicBezTo>
                <a:cubicBezTo>
                  <a:pt x="68" y="72"/>
                  <a:pt x="67" y="73"/>
                  <a:pt x="67" y="73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6"/>
                  <a:pt x="64" y="77"/>
                  <a:pt x="62" y="79"/>
                </a:cubicBezTo>
                <a:cubicBezTo>
                  <a:pt x="61" y="81"/>
                  <a:pt x="56" y="84"/>
                  <a:pt x="56" y="85"/>
                </a:cubicBezTo>
                <a:cubicBezTo>
                  <a:pt x="55" y="85"/>
                  <a:pt x="53" y="87"/>
                  <a:pt x="53" y="88"/>
                </a:cubicBezTo>
                <a:cubicBezTo>
                  <a:pt x="52" y="90"/>
                  <a:pt x="52" y="93"/>
                  <a:pt x="52" y="94"/>
                </a:cubicBezTo>
                <a:cubicBezTo>
                  <a:pt x="51" y="94"/>
                  <a:pt x="50" y="97"/>
                  <a:pt x="50" y="98"/>
                </a:cubicBezTo>
                <a:cubicBezTo>
                  <a:pt x="50" y="100"/>
                  <a:pt x="49" y="102"/>
                  <a:pt x="48" y="103"/>
                </a:cubicBezTo>
                <a:cubicBezTo>
                  <a:pt x="47" y="104"/>
                  <a:pt x="46" y="105"/>
                  <a:pt x="45" y="105"/>
                </a:cubicBezTo>
                <a:cubicBezTo>
                  <a:pt x="44" y="105"/>
                  <a:pt x="40" y="107"/>
                  <a:pt x="39" y="107"/>
                </a:cubicBezTo>
                <a:cubicBezTo>
                  <a:pt x="38" y="108"/>
                  <a:pt x="37" y="110"/>
                  <a:pt x="37" y="111"/>
                </a:cubicBezTo>
                <a:cubicBezTo>
                  <a:pt x="37" y="112"/>
                  <a:pt x="39" y="113"/>
                  <a:pt x="40" y="113"/>
                </a:cubicBezTo>
                <a:cubicBezTo>
                  <a:pt x="40" y="113"/>
                  <a:pt x="42" y="114"/>
                  <a:pt x="42" y="114"/>
                </a:cubicBezTo>
                <a:cubicBezTo>
                  <a:pt x="42" y="114"/>
                  <a:pt x="43" y="117"/>
                  <a:pt x="43" y="118"/>
                </a:cubicBezTo>
                <a:cubicBezTo>
                  <a:pt x="43" y="119"/>
                  <a:pt x="41" y="122"/>
                  <a:pt x="43" y="122"/>
                </a:cubicBezTo>
                <a:cubicBezTo>
                  <a:pt x="44" y="122"/>
                  <a:pt x="46" y="122"/>
                  <a:pt x="46" y="122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2" y="125"/>
                  <a:pt x="52" y="125"/>
                  <a:pt x="52" y="125"/>
                </a:cubicBezTo>
                <a:cubicBezTo>
                  <a:pt x="54" y="126"/>
                  <a:pt x="54" y="126"/>
                  <a:pt x="54" y="126"/>
                </a:cubicBezTo>
                <a:cubicBezTo>
                  <a:pt x="54" y="126"/>
                  <a:pt x="54" y="128"/>
                  <a:pt x="53" y="129"/>
                </a:cubicBezTo>
                <a:cubicBezTo>
                  <a:pt x="53" y="130"/>
                  <a:pt x="52" y="131"/>
                  <a:pt x="51" y="131"/>
                </a:cubicBezTo>
                <a:cubicBezTo>
                  <a:pt x="51" y="131"/>
                  <a:pt x="51" y="131"/>
                  <a:pt x="50" y="129"/>
                </a:cubicBezTo>
                <a:cubicBezTo>
                  <a:pt x="49" y="128"/>
                  <a:pt x="50" y="127"/>
                  <a:pt x="48" y="127"/>
                </a:cubicBezTo>
                <a:cubicBezTo>
                  <a:pt x="47" y="126"/>
                  <a:pt x="45" y="128"/>
                  <a:pt x="45" y="127"/>
                </a:cubicBezTo>
                <a:cubicBezTo>
                  <a:pt x="44" y="127"/>
                  <a:pt x="43" y="127"/>
                  <a:pt x="42" y="126"/>
                </a:cubicBezTo>
                <a:cubicBezTo>
                  <a:pt x="41" y="125"/>
                  <a:pt x="40" y="127"/>
                  <a:pt x="41" y="125"/>
                </a:cubicBezTo>
                <a:cubicBezTo>
                  <a:pt x="41" y="123"/>
                  <a:pt x="42" y="122"/>
                  <a:pt x="41" y="121"/>
                </a:cubicBezTo>
                <a:cubicBezTo>
                  <a:pt x="41" y="120"/>
                  <a:pt x="40" y="118"/>
                  <a:pt x="39" y="118"/>
                </a:cubicBezTo>
                <a:cubicBezTo>
                  <a:pt x="38" y="118"/>
                  <a:pt x="39" y="120"/>
                  <a:pt x="38" y="118"/>
                </a:cubicBezTo>
                <a:cubicBezTo>
                  <a:pt x="37" y="116"/>
                  <a:pt x="36" y="116"/>
                  <a:pt x="35" y="116"/>
                </a:cubicBezTo>
                <a:cubicBezTo>
                  <a:pt x="34" y="116"/>
                  <a:pt x="34" y="116"/>
                  <a:pt x="34" y="115"/>
                </a:cubicBezTo>
                <a:cubicBezTo>
                  <a:pt x="34" y="114"/>
                  <a:pt x="34" y="112"/>
                  <a:pt x="34" y="111"/>
                </a:cubicBezTo>
                <a:cubicBezTo>
                  <a:pt x="34" y="110"/>
                  <a:pt x="35" y="108"/>
                  <a:pt x="35" y="107"/>
                </a:cubicBezTo>
                <a:cubicBezTo>
                  <a:pt x="35" y="107"/>
                  <a:pt x="36" y="101"/>
                  <a:pt x="36" y="101"/>
                </a:cubicBezTo>
                <a:cubicBezTo>
                  <a:pt x="36" y="101"/>
                  <a:pt x="30" y="113"/>
                  <a:pt x="28" y="121"/>
                </a:cubicBezTo>
                <a:cubicBezTo>
                  <a:pt x="28" y="121"/>
                  <a:pt x="30" y="121"/>
                  <a:pt x="30" y="122"/>
                </a:cubicBezTo>
                <a:cubicBezTo>
                  <a:pt x="30" y="124"/>
                  <a:pt x="31" y="125"/>
                  <a:pt x="31" y="127"/>
                </a:cubicBezTo>
                <a:cubicBezTo>
                  <a:pt x="30" y="128"/>
                  <a:pt x="30" y="128"/>
                  <a:pt x="30" y="132"/>
                </a:cubicBezTo>
                <a:cubicBezTo>
                  <a:pt x="30" y="137"/>
                  <a:pt x="31" y="138"/>
                  <a:pt x="31" y="140"/>
                </a:cubicBezTo>
                <a:cubicBezTo>
                  <a:pt x="30" y="141"/>
                  <a:pt x="29" y="143"/>
                  <a:pt x="29" y="145"/>
                </a:cubicBezTo>
                <a:cubicBezTo>
                  <a:pt x="29" y="146"/>
                  <a:pt x="30" y="151"/>
                  <a:pt x="31" y="151"/>
                </a:cubicBezTo>
                <a:cubicBezTo>
                  <a:pt x="31" y="152"/>
                  <a:pt x="31" y="153"/>
                  <a:pt x="32" y="153"/>
                </a:cubicBezTo>
                <a:cubicBezTo>
                  <a:pt x="33" y="154"/>
                  <a:pt x="31" y="158"/>
                  <a:pt x="33" y="154"/>
                </a:cubicBezTo>
                <a:cubicBezTo>
                  <a:pt x="35" y="151"/>
                  <a:pt x="36" y="149"/>
                  <a:pt x="36" y="149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8"/>
                  <a:pt x="38" y="146"/>
                  <a:pt x="41" y="146"/>
                </a:cubicBezTo>
                <a:cubicBezTo>
                  <a:pt x="43" y="147"/>
                  <a:pt x="44" y="146"/>
                  <a:pt x="45" y="147"/>
                </a:cubicBezTo>
                <a:cubicBezTo>
                  <a:pt x="45" y="148"/>
                  <a:pt x="43" y="151"/>
                  <a:pt x="45" y="151"/>
                </a:cubicBezTo>
                <a:cubicBezTo>
                  <a:pt x="46" y="152"/>
                  <a:pt x="51" y="150"/>
                  <a:pt x="52" y="150"/>
                </a:cubicBezTo>
                <a:cubicBezTo>
                  <a:pt x="53" y="150"/>
                  <a:pt x="54" y="151"/>
                  <a:pt x="55" y="153"/>
                </a:cubicBezTo>
                <a:cubicBezTo>
                  <a:pt x="55" y="155"/>
                  <a:pt x="56" y="157"/>
                  <a:pt x="57" y="158"/>
                </a:cubicBezTo>
                <a:cubicBezTo>
                  <a:pt x="59" y="159"/>
                  <a:pt x="58" y="161"/>
                  <a:pt x="59" y="163"/>
                </a:cubicBezTo>
                <a:cubicBezTo>
                  <a:pt x="59" y="165"/>
                  <a:pt x="63" y="166"/>
                  <a:pt x="64" y="166"/>
                </a:cubicBezTo>
                <a:cubicBezTo>
                  <a:pt x="65" y="166"/>
                  <a:pt x="69" y="166"/>
                  <a:pt x="70" y="167"/>
                </a:cubicBezTo>
                <a:cubicBezTo>
                  <a:pt x="71" y="167"/>
                  <a:pt x="70" y="169"/>
                  <a:pt x="73" y="170"/>
                </a:cubicBezTo>
                <a:cubicBezTo>
                  <a:pt x="75" y="171"/>
                  <a:pt x="75" y="175"/>
                  <a:pt x="75" y="175"/>
                </a:cubicBezTo>
                <a:cubicBezTo>
                  <a:pt x="75" y="175"/>
                  <a:pt x="76" y="179"/>
                  <a:pt x="76" y="180"/>
                </a:cubicBezTo>
                <a:cubicBezTo>
                  <a:pt x="75" y="181"/>
                  <a:pt x="75" y="183"/>
                  <a:pt x="77" y="184"/>
                </a:cubicBezTo>
                <a:cubicBezTo>
                  <a:pt x="78" y="184"/>
                  <a:pt x="82" y="185"/>
                  <a:pt x="82" y="185"/>
                </a:cubicBezTo>
                <a:cubicBezTo>
                  <a:pt x="82" y="185"/>
                  <a:pt x="80" y="187"/>
                  <a:pt x="83" y="189"/>
                </a:cubicBezTo>
                <a:cubicBezTo>
                  <a:pt x="86" y="190"/>
                  <a:pt x="89" y="191"/>
                  <a:pt x="90" y="191"/>
                </a:cubicBezTo>
                <a:cubicBezTo>
                  <a:pt x="91" y="192"/>
                  <a:pt x="88" y="195"/>
                  <a:pt x="92" y="194"/>
                </a:cubicBezTo>
                <a:cubicBezTo>
                  <a:pt x="96" y="194"/>
                  <a:pt x="99" y="193"/>
                  <a:pt x="101" y="195"/>
                </a:cubicBezTo>
                <a:cubicBezTo>
                  <a:pt x="103" y="196"/>
                  <a:pt x="101" y="198"/>
                  <a:pt x="106" y="201"/>
                </a:cubicBezTo>
                <a:cubicBezTo>
                  <a:pt x="110" y="203"/>
                  <a:pt x="112" y="204"/>
                  <a:pt x="113" y="205"/>
                </a:cubicBezTo>
                <a:cubicBezTo>
                  <a:pt x="114" y="205"/>
                  <a:pt x="116" y="205"/>
                  <a:pt x="116" y="209"/>
                </a:cubicBezTo>
                <a:cubicBezTo>
                  <a:pt x="115" y="212"/>
                  <a:pt x="115" y="214"/>
                  <a:pt x="113" y="216"/>
                </a:cubicBezTo>
                <a:cubicBezTo>
                  <a:pt x="111" y="217"/>
                  <a:pt x="109" y="222"/>
                  <a:pt x="108" y="223"/>
                </a:cubicBezTo>
                <a:cubicBezTo>
                  <a:pt x="107" y="225"/>
                  <a:pt x="105" y="227"/>
                  <a:pt x="107" y="229"/>
                </a:cubicBezTo>
                <a:cubicBezTo>
                  <a:pt x="108" y="232"/>
                  <a:pt x="109" y="234"/>
                  <a:pt x="109" y="236"/>
                </a:cubicBezTo>
                <a:cubicBezTo>
                  <a:pt x="109" y="237"/>
                  <a:pt x="110" y="241"/>
                  <a:pt x="109" y="243"/>
                </a:cubicBezTo>
                <a:cubicBezTo>
                  <a:pt x="108" y="245"/>
                  <a:pt x="106" y="248"/>
                  <a:pt x="106" y="248"/>
                </a:cubicBezTo>
                <a:cubicBezTo>
                  <a:pt x="106" y="248"/>
                  <a:pt x="109" y="250"/>
                  <a:pt x="107" y="253"/>
                </a:cubicBezTo>
                <a:cubicBezTo>
                  <a:pt x="105" y="255"/>
                  <a:pt x="101" y="258"/>
                  <a:pt x="100" y="258"/>
                </a:cubicBezTo>
                <a:cubicBezTo>
                  <a:pt x="98" y="259"/>
                  <a:pt x="95" y="262"/>
                  <a:pt x="95" y="262"/>
                </a:cubicBezTo>
                <a:cubicBezTo>
                  <a:pt x="95" y="262"/>
                  <a:pt x="95" y="269"/>
                  <a:pt x="95" y="270"/>
                </a:cubicBezTo>
                <a:cubicBezTo>
                  <a:pt x="94" y="272"/>
                  <a:pt x="88" y="283"/>
                  <a:pt x="90" y="286"/>
                </a:cubicBezTo>
                <a:cubicBezTo>
                  <a:pt x="92" y="288"/>
                  <a:pt x="93" y="291"/>
                  <a:pt x="92" y="293"/>
                </a:cubicBezTo>
                <a:cubicBezTo>
                  <a:pt x="91" y="295"/>
                  <a:pt x="91" y="294"/>
                  <a:pt x="90" y="296"/>
                </a:cubicBezTo>
                <a:cubicBezTo>
                  <a:pt x="89" y="297"/>
                  <a:pt x="85" y="296"/>
                  <a:pt x="88" y="300"/>
                </a:cubicBezTo>
                <a:cubicBezTo>
                  <a:pt x="90" y="304"/>
                  <a:pt x="92" y="305"/>
                  <a:pt x="93" y="307"/>
                </a:cubicBezTo>
                <a:cubicBezTo>
                  <a:pt x="94" y="310"/>
                  <a:pt x="94" y="310"/>
                  <a:pt x="95" y="313"/>
                </a:cubicBezTo>
                <a:cubicBezTo>
                  <a:pt x="97" y="315"/>
                  <a:pt x="98" y="317"/>
                  <a:pt x="100" y="319"/>
                </a:cubicBezTo>
                <a:cubicBezTo>
                  <a:pt x="102" y="321"/>
                  <a:pt x="104" y="322"/>
                  <a:pt x="104" y="324"/>
                </a:cubicBezTo>
                <a:cubicBezTo>
                  <a:pt x="104" y="326"/>
                  <a:pt x="109" y="330"/>
                  <a:pt x="103" y="327"/>
                </a:cubicBezTo>
                <a:cubicBezTo>
                  <a:pt x="98" y="324"/>
                  <a:pt x="103" y="327"/>
                  <a:pt x="96" y="321"/>
                </a:cubicBezTo>
                <a:cubicBezTo>
                  <a:pt x="90" y="316"/>
                  <a:pt x="88" y="318"/>
                  <a:pt x="85" y="315"/>
                </a:cubicBezTo>
                <a:cubicBezTo>
                  <a:pt x="82" y="311"/>
                  <a:pt x="87" y="323"/>
                  <a:pt x="81" y="309"/>
                </a:cubicBezTo>
                <a:cubicBezTo>
                  <a:pt x="76" y="295"/>
                  <a:pt x="74" y="296"/>
                  <a:pt x="73" y="293"/>
                </a:cubicBezTo>
                <a:cubicBezTo>
                  <a:pt x="71" y="290"/>
                  <a:pt x="73" y="294"/>
                  <a:pt x="69" y="286"/>
                </a:cubicBezTo>
                <a:cubicBezTo>
                  <a:pt x="65" y="279"/>
                  <a:pt x="68" y="284"/>
                  <a:pt x="65" y="279"/>
                </a:cubicBezTo>
                <a:cubicBezTo>
                  <a:pt x="61" y="275"/>
                  <a:pt x="61" y="281"/>
                  <a:pt x="59" y="273"/>
                </a:cubicBezTo>
                <a:cubicBezTo>
                  <a:pt x="57" y="264"/>
                  <a:pt x="57" y="270"/>
                  <a:pt x="55" y="260"/>
                </a:cubicBezTo>
                <a:cubicBezTo>
                  <a:pt x="53" y="251"/>
                  <a:pt x="57" y="251"/>
                  <a:pt x="51" y="246"/>
                </a:cubicBezTo>
                <a:cubicBezTo>
                  <a:pt x="46" y="242"/>
                  <a:pt x="47" y="244"/>
                  <a:pt x="45" y="241"/>
                </a:cubicBezTo>
                <a:cubicBezTo>
                  <a:pt x="43" y="238"/>
                  <a:pt x="45" y="241"/>
                  <a:pt x="41" y="233"/>
                </a:cubicBezTo>
                <a:cubicBezTo>
                  <a:pt x="36" y="225"/>
                  <a:pt x="30" y="221"/>
                  <a:pt x="30" y="208"/>
                </a:cubicBezTo>
                <a:cubicBezTo>
                  <a:pt x="31" y="194"/>
                  <a:pt x="31" y="192"/>
                  <a:pt x="31" y="192"/>
                </a:cubicBezTo>
                <a:cubicBezTo>
                  <a:pt x="31" y="192"/>
                  <a:pt x="24" y="186"/>
                  <a:pt x="26" y="178"/>
                </a:cubicBezTo>
                <a:cubicBezTo>
                  <a:pt x="28" y="170"/>
                  <a:pt x="29" y="173"/>
                  <a:pt x="28" y="170"/>
                </a:cubicBezTo>
                <a:cubicBezTo>
                  <a:pt x="27" y="168"/>
                  <a:pt x="27" y="168"/>
                  <a:pt x="24" y="165"/>
                </a:cubicBezTo>
                <a:cubicBezTo>
                  <a:pt x="22" y="162"/>
                  <a:pt x="22" y="162"/>
                  <a:pt x="21" y="160"/>
                </a:cubicBezTo>
                <a:cubicBezTo>
                  <a:pt x="21" y="158"/>
                  <a:pt x="20" y="154"/>
                  <a:pt x="20" y="154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0" y="336"/>
                  <a:pt x="180" y="362"/>
                </a:cubicBezTo>
                <a:cubicBezTo>
                  <a:pt x="180" y="362"/>
                  <a:pt x="138" y="353"/>
                  <a:pt x="135" y="345"/>
                </a:cubicBezTo>
                <a:cubicBezTo>
                  <a:pt x="135" y="345"/>
                  <a:pt x="134" y="337"/>
                  <a:pt x="135" y="337"/>
                </a:cubicBezTo>
                <a:cubicBezTo>
                  <a:pt x="137" y="337"/>
                  <a:pt x="140" y="339"/>
                  <a:pt x="142" y="337"/>
                </a:cubicBezTo>
                <a:cubicBezTo>
                  <a:pt x="145" y="335"/>
                  <a:pt x="148" y="332"/>
                  <a:pt x="148" y="332"/>
                </a:cubicBezTo>
                <a:cubicBezTo>
                  <a:pt x="148" y="335"/>
                  <a:pt x="148" y="335"/>
                  <a:pt x="148" y="335"/>
                </a:cubicBezTo>
                <a:cubicBezTo>
                  <a:pt x="148" y="335"/>
                  <a:pt x="146" y="336"/>
                  <a:pt x="154" y="335"/>
                </a:cubicBezTo>
                <a:cubicBezTo>
                  <a:pt x="162" y="333"/>
                  <a:pt x="162" y="334"/>
                  <a:pt x="165" y="333"/>
                </a:cubicBezTo>
                <a:cubicBezTo>
                  <a:pt x="168" y="332"/>
                  <a:pt x="171" y="325"/>
                  <a:pt x="173" y="329"/>
                </a:cubicBezTo>
                <a:cubicBezTo>
                  <a:pt x="175" y="333"/>
                  <a:pt x="171" y="331"/>
                  <a:pt x="175" y="333"/>
                </a:cubicBezTo>
                <a:cubicBezTo>
                  <a:pt x="179" y="335"/>
                  <a:pt x="186" y="332"/>
                  <a:pt x="186" y="332"/>
                </a:cubicBezTo>
                <a:cubicBezTo>
                  <a:pt x="186" y="332"/>
                  <a:pt x="198" y="333"/>
                  <a:pt x="200" y="332"/>
                </a:cubicBezTo>
                <a:cubicBezTo>
                  <a:pt x="201" y="330"/>
                  <a:pt x="201" y="328"/>
                  <a:pt x="203" y="329"/>
                </a:cubicBezTo>
                <a:cubicBezTo>
                  <a:pt x="205" y="329"/>
                  <a:pt x="206" y="332"/>
                  <a:pt x="206" y="332"/>
                </a:cubicBezTo>
                <a:cubicBezTo>
                  <a:pt x="200" y="336"/>
                  <a:pt x="200" y="336"/>
                  <a:pt x="200" y="336"/>
                </a:cubicBezTo>
                <a:cubicBezTo>
                  <a:pt x="193" y="341"/>
                  <a:pt x="193" y="341"/>
                  <a:pt x="193" y="341"/>
                </a:cubicBezTo>
                <a:cubicBezTo>
                  <a:pt x="193" y="341"/>
                  <a:pt x="190" y="342"/>
                  <a:pt x="193" y="343"/>
                </a:cubicBezTo>
                <a:cubicBezTo>
                  <a:pt x="195" y="344"/>
                  <a:pt x="197" y="344"/>
                  <a:pt x="200" y="344"/>
                </a:cubicBezTo>
                <a:cubicBezTo>
                  <a:pt x="203" y="345"/>
                  <a:pt x="210" y="350"/>
                  <a:pt x="212" y="347"/>
                </a:cubicBezTo>
                <a:cubicBezTo>
                  <a:pt x="213" y="343"/>
                  <a:pt x="214" y="343"/>
                  <a:pt x="215" y="341"/>
                </a:cubicBezTo>
                <a:cubicBezTo>
                  <a:pt x="216" y="339"/>
                  <a:pt x="216" y="336"/>
                  <a:pt x="219" y="336"/>
                </a:cubicBezTo>
                <a:cubicBezTo>
                  <a:pt x="222" y="336"/>
                  <a:pt x="225" y="337"/>
                  <a:pt x="225" y="337"/>
                </a:cubicBezTo>
                <a:cubicBezTo>
                  <a:pt x="222" y="343"/>
                  <a:pt x="222" y="343"/>
                  <a:pt x="222" y="343"/>
                </a:cubicBezTo>
                <a:cubicBezTo>
                  <a:pt x="222" y="343"/>
                  <a:pt x="227" y="342"/>
                  <a:pt x="230" y="342"/>
                </a:cubicBezTo>
                <a:cubicBezTo>
                  <a:pt x="232" y="342"/>
                  <a:pt x="232" y="346"/>
                  <a:pt x="235" y="343"/>
                </a:cubicBezTo>
                <a:cubicBezTo>
                  <a:pt x="238" y="340"/>
                  <a:pt x="239" y="340"/>
                  <a:pt x="242" y="339"/>
                </a:cubicBezTo>
                <a:cubicBezTo>
                  <a:pt x="245" y="339"/>
                  <a:pt x="249" y="337"/>
                  <a:pt x="250" y="338"/>
                </a:cubicBezTo>
                <a:cubicBezTo>
                  <a:pt x="251" y="338"/>
                  <a:pt x="254" y="339"/>
                  <a:pt x="255" y="339"/>
                </a:cubicBezTo>
                <a:cubicBezTo>
                  <a:pt x="257" y="339"/>
                  <a:pt x="263" y="343"/>
                  <a:pt x="264" y="343"/>
                </a:cubicBezTo>
                <a:cubicBezTo>
                  <a:pt x="266" y="342"/>
                  <a:pt x="273" y="342"/>
                  <a:pt x="273" y="342"/>
                </a:cubicBezTo>
                <a:cubicBezTo>
                  <a:pt x="273" y="342"/>
                  <a:pt x="252" y="361"/>
                  <a:pt x="208" y="362"/>
                </a:cubicBezTo>
                <a:cubicBezTo>
                  <a:pt x="208" y="362"/>
                  <a:pt x="307" y="367"/>
                  <a:pt x="363" y="270"/>
                </a:cubicBezTo>
                <a:cubicBezTo>
                  <a:pt x="419" y="173"/>
                  <a:pt x="380" y="49"/>
                  <a:pt x="253" y="5"/>
                </a:cubicBezTo>
                <a:cubicBezTo>
                  <a:pt x="253" y="5"/>
                  <a:pt x="348" y="41"/>
                  <a:pt x="373" y="132"/>
                </a:cubicBezTo>
                <a:cubicBezTo>
                  <a:pt x="373" y="134"/>
                  <a:pt x="373" y="134"/>
                  <a:pt x="373" y="134"/>
                </a:cubicBezTo>
                <a:cubicBezTo>
                  <a:pt x="370" y="131"/>
                  <a:pt x="370" y="133"/>
                  <a:pt x="368" y="128"/>
                </a:cubicBezTo>
                <a:cubicBezTo>
                  <a:pt x="366" y="124"/>
                  <a:pt x="367" y="125"/>
                  <a:pt x="366" y="122"/>
                </a:cubicBezTo>
                <a:cubicBezTo>
                  <a:pt x="364" y="119"/>
                  <a:pt x="364" y="121"/>
                  <a:pt x="362" y="118"/>
                </a:cubicBezTo>
                <a:cubicBezTo>
                  <a:pt x="360" y="115"/>
                  <a:pt x="360" y="115"/>
                  <a:pt x="358" y="114"/>
                </a:cubicBezTo>
                <a:cubicBezTo>
                  <a:pt x="356" y="112"/>
                  <a:pt x="355" y="106"/>
                  <a:pt x="353" y="105"/>
                </a:cubicBezTo>
                <a:cubicBezTo>
                  <a:pt x="352" y="103"/>
                  <a:pt x="348" y="103"/>
                  <a:pt x="346" y="102"/>
                </a:cubicBezTo>
                <a:cubicBezTo>
                  <a:pt x="345" y="102"/>
                  <a:pt x="346" y="100"/>
                  <a:pt x="345" y="102"/>
                </a:cubicBezTo>
                <a:cubicBezTo>
                  <a:pt x="344" y="104"/>
                  <a:pt x="347" y="107"/>
                  <a:pt x="347" y="107"/>
                </a:cubicBezTo>
                <a:cubicBezTo>
                  <a:pt x="347" y="114"/>
                  <a:pt x="347" y="114"/>
                  <a:pt x="347" y="114"/>
                </a:cubicBezTo>
                <a:cubicBezTo>
                  <a:pt x="347" y="114"/>
                  <a:pt x="350" y="121"/>
                  <a:pt x="350" y="122"/>
                </a:cubicBezTo>
                <a:cubicBezTo>
                  <a:pt x="350" y="124"/>
                  <a:pt x="348" y="129"/>
                  <a:pt x="348" y="129"/>
                </a:cubicBezTo>
                <a:cubicBezTo>
                  <a:pt x="348" y="129"/>
                  <a:pt x="347" y="134"/>
                  <a:pt x="345" y="135"/>
                </a:cubicBezTo>
                <a:cubicBezTo>
                  <a:pt x="343" y="136"/>
                  <a:pt x="334" y="137"/>
                  <a:pt x="334" y="137"/>
                </a:cubicBezTo>
                <a:cubicBezTo>
                  <a:pt x="334" y="137"/>
                  <a:pt x="331" y="134"/>
                  <a:pt x="329" y="131"/>
                </a:cubicBezTo>
                <a:cubicBezTo>
                  <a:pt x="327" y="128"/>
                  <a:pt x="322" y="127"/>
                  <a:pt x="321" y="126"/>
                </a:cubicBezTo>
                <a:cubicBezTo>
                  <a:pt x="320" y="124"/>
                  <a:pt x="322" y="122"/>
                  <a:pt x="319" y="118"/>
                </a:cubicBezTo>
                <a:cubicBezTo>
                  <a:pt x="317" y="115"/>
                  <a:pt x="319" y="116"/>
                  <a:pt x="316" y="113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3" y="110"/>
                  <a:pt x="305" y="107"/>
                  <a:pt x="307" y="112"/>
                </a:cubicBezTo>
                <a:cubicBezTo>
                  <a:pt x="310" y="116"/>
                  <a:pt x="307" y="121"/>
                  <a:pt x="309" y="121"/>
                </a:cubicBezTo>
                <a:cubicBezTo>
                  <a:pt x="311" y="121"/>
                  <a:pt x="313" y="120"/>
                  <a:pt x="314" y="124"/>
                </a:cubicBezTo>
                <a:cubicBezTo>
                  <a:pt x="316" y="127"/>
                  <a:pt x="316" y="129"/>
                  <a:pt x="318" y="130"/>
                </a:cubicBezTo>
                <a:cubicBezTo>
                  <a:pt x="319" y="132"/>
                  <a:pt x="319" y="137"/>
                  <a:pt x="321" y="138"/>
                </a:cubicBezTo>
                <a:cubicBezTo>
                  <a:pt x="323" y="138"/>
                  <a:pt x="328" y="138"/>
                  <a:pt x="327" y="140"/>
                </a:cubicBezTo>
                <a:cubicBezTo>
                  <a:pt x="327" y="142"/>
                  <a:pt x="324" y="145"/>
                  <a:pt x="327" y="146"/>
                </a:cubicBezTo>
                <a:cubicBezTo>
                  <a:pt x="330" y="147"/>
                  <a:pt x="331" y="148"/>
                  <a:pt x="332" y="147"/>
                </a:cubicBezTo>
                <a:cubicBezTo>
                  <a:pt x="334" y="147"/>
                  <a:pt x="333" y="148"/>
                  <a:pt x="336" y="147"/>
                </a:cubicBezTo>
                <a:cubicBezTo>
                  <a:pt x="339" y="145"/>
                  <a:pt x="343" y="145"/>
                  <a:pt x="343" y="145"/>
                </a:cubicBezTo>
                <a:cubicBezTo>
                  <a:pt x="343" y="145"/>
                  <a:pt x="346" y="148"/>
                  <a:pt x="346" y="150"/>
                </a:cubicBezTo>
                <a:cubicBezTo>
                  <a:pt x="346" y="151"/>
                  <a:pt x="345" y="158"/>
                  <a:pt x="345" y="158"/>
                </a:cubicBezTo>
                <a:cubicBezTo>
                  <a:pt x="341" y="165"/>
                  <a:pt x="341" y="165"/>
                  <a:pt x="341" y="165"/>
                </a:cubicBezTo>
                <a:cubicBezTo>
                  <a:pt x="341" y="165"/>
                  <a:pt x="342" y="178"/>
                  <a:pt x="340" y="178"/>
                </a:cubicBezTo>
                <a:cubicBezTo>
                  <a:pt x="337" y="178"/>
                  <a:pt x="335" y="184"/>
                  <a:pt x="334" y="185"/>
                </a:cubicBezTo>
                <a:cubicBezTo>
                  <a:pt x="332" y="186"/>
                  <a:pt x="332" y="194"/>
                  <a:pt x="332" y="194"/>
                </a:cubicBezTo>
                <a:cubicBezTo>
                  <a:pt x="328" y="199"/>
                  <a:pt x="328" y="199"/>
                  <a:pt x="328" y="199"/>
                </a:cubicBezTo>
                <a:cubicBezTo>
                  <a:pt x="328" y="199"/>
                  <a:pt x="328" y="205"/>
                  <a:pt x="328" y="207"/>
                </a:cubicBezTo>
                <a:cubicBezTo>
                  <a:pt x="328" y="209"/>
                  <a:pt x="329" y="216"/>
                  <a:pt x="328" y="219"/>
                </a:cubicBezTo>
                <a:cubicBezTo>
                  <a:pt x="328" y="222"/>
                  <a:pt x="323" y="226"/>
                  <a:pt x="323" y="226"/>
                </a:cubicBezTo>
                <a:cubicBezTo>
                  <a:pt x="323" y="226"/>
                  <a:pt x="329" y="232"/>
                  <a:pt x="326" y="233"/>
                </a:cubicBezTo>
                <a:cubicBezTo>
                  <a:pt x="322" y="234"/>
                  <a:pt x="319" y="239"/>
                  <a:pt x="318" y="240"/>
                </a:cubicBezTo>
                <a:cubicBezTo>
                  <a:pt x="317" y="241"/>
                  <a:pt x="318" y="244"/>
                  <a:pt x="316" y="244"/>
                </a:cubicBezTo>
                <a:cubicBezTo>
                  <a:pt x="313" y="245"/>
                  <a:pt x="310" y="245"/>
                  <a:pt x="310" y="246"/>
                </a:cubicBezTo>
                <a:cubicBezTo>
                  <a:pt x="310" y="248"/>
                  <a:pt x="310" y="253"/>
                  <a:pt x="310" y="253"/>
                </a:cubicBezTo>
                <a:cubicBezTo>
                  <a:pt x="303" y="263"/>
                  <a:pt x="303" y="263"/>
                  <a:pt x="303" y="263"/>
                </a:cubicBezTo>
                <a:cubicBezTo>
                  <a:pt x="295" y="269"/>
                  <a:pt x="295" y="269"/>
                  <a:pt x="295" y="269"/>
                </a:cubicBezTo>
                <a:cubicBezTo>
                  <a:pt x="295" y="269"/>
                  <a:pt x="296" y="274"/>
                  <a:pt x="293" y="275"/>
                </a:cubicBezTo>
                <a:cubicBezTo>
                  <a:pt x="290" y="275"/>
                  <a:pt x="282" y="278"/>
                  <a:pt x="281" y="280"/>
                </a:cubicBezTo>
                <a:cubicBezTo>
                  <a:pt x="279" y="281"/>
                  <a:pt x="273" y="284"/>
                  <a:pt x="271" y="284"/>
                </a:cubicBezTo>
                <a:cubicBezTo>
                  <a:pt x="269" y="284"/>
                  <a:pt x="272" y="290"/>
                  <a:pt x="269" y="284"/>
                </a:cubicBezTo>
                <a:cubicBezTo>
                  <a:pt x="265" y="278"/>
                  <a:pt x="268" y="282"/>
                  <a:pt x="265" y="275"/>
                </a:cubicBezTo>
                <a:cubicBezTo>
                  <a:pt x="262" y="268"/>
                  <a:pt x="262" y="273"/>
                  <a:pt x="262" y="268"/>
                </a:cubicBezTo>
                <a:cubicBezTo>
                  <a:pt x="262" y="263"/>
                  <a:pt x="262" y="268"/>
                  <a:pt x="262" y="263"/>
                </a:cubicBezTo>
                <a:cubicBezTo>
                  <a:pt x="261" y="258"/>
                  <a:pt x="263" y="262"/>
                  <a:pt x="260" y="256"/>
                </a:cubicBezTo>
                <a:cubicBezTo>
                  <a:pt x="258" y="251"/>
                  <a:pt x="258" y="252"/>
                  <a:pt x="255" y="249"/>
                </a:cubicBezTo>
                <a:cubicBezTo>
                  <a:pt x="251" y="245"/>
                  <a:pt x="249" y="249"/>
                  <a:pt x="251" y="243"/>
                </a:cubicBezTo>
                <a:cubicBezTo>
                  <a:pt x="253" y="238"/>
                  <a:pt x="252" y="243"/>
                  <a:pt x="253" y="238"/>
                </a:cubicBezTo>
                <a:cubicBezTo>
                  <a:pt x="254" y="232"/>
                  <a:pt x="253" y="231"/>
                  <a:pt x="256" y="229"/>
                </a:cubicBezTo>
                <a:cubicBezTo>
                  <a:pt x="260" y="226"/>
                  <a:pt x="263" y="226"/>
                  <a:pt x="262" y="222"/>
                </a:cubicBezTo>
                <a:cubicBezTo>
                  <a:pt x="262" y="219"/>
                  <a:pt x="262" y="218"/>
                  <a:pt x="261" y="216"/>
                </a:cubicBezTo>
                <a:cubicBezTo>
                  <a:pt x="260" y="213"/>
                  <a:pt x="257" y="210"/>
                  <a:pt x="256" y="209"/>
                </a:cubicBezTo>
                <a:cubicBezTo>
                  <a:pt x="256" y="207"/>
                  <a:pt x="256" y="208"/>
                  <a:pt x="253" y="204"/>
                </a:cubicBezTo>
                <a:cubicBezTo>
                  <a:pt x="251" y="201"/>
                  <a:pt x="249" y="198"/>
                  <a:pt x="249" y="198"/>
                </a:cubicBezTo>
                <a:cubicBezTo>
                  <a:pt x="249" y="198"/>
                  <a:pt x="248" y="189"/>
                  <a:pt x="248" y="186"/>
                </a:cubicBezTo>
                <a:cubicBezTo>
                  <a:pt x="248" y="183"/>
                  <a:pt x="247" y="188"/>
                  <a:pt x="248" y="183"/>
                </a:cubicBezTo>
                <a:cubicBezTo>
                  <a:pt x="249" y="177"/>
                  <a:pt x="250" y="174"/>
                  <a:pt x="250" y="174"/>
                </a:cubicBezTo>
                <a:cubicBezTo>
                  <a:pt x="250" y="174"/>
                  <a:pt x="243" y="169"/>
                  <a:pt x="241" y="170"/>
                </a:cubicBezTo>
                <a:cubicBezTo>
                  <a:pt x="238" y="170"/>
                  <a:pt x="239" y="174"/>
                  <a:pt x="235" y="171"/>
                </a:cubicBezTo>
                <a:cubicBezTo>
                  <a:pt x="231" y="168"/>
                  <a:pt x="232" y="166"/>
                  <a:pt x="230" y="165"/>
                </a:cubicBezTo>
                <a:cubicBezTo>
                  <a:pt x="229" y="164"/>
                  <a:pt x="227" y="164"/>
                  <a:pt x="224" y="165"/>
                </a:cubicBezTo>
                <a:cubicBezTo>
                  <a:pt x="222" y="167"/>
                  <a:pt x="218" y="167"/>
                  <a:pt x="214" y="169"/>
                </a:cubicBezTo>
                <a:cubicBezTo>
                  <a:pt x="210" y="171"/>
                  <a:pt x="209" y="170"/>
                  <a:pt x="204" y="170"/>
                </a:cubicBezTo>
                <a:cubicBezTo>
                  <a:pt x="198" y="170"/>
                  <a:pt x="192" y="172"/>
                  <a:pt x="189" y="170"/>
                </a:cubicBezTo>
                <a:cubicBezTo>
                  <a:pt x="185" y="168"/>
                  <a:pt x="184" y="171"/>
                  <a:pt x="183" y="166"/>
                </a:cubicBezTo>
                <a:cubicBezTo>
                  <a:pt x="181" y="162"/>
                  <a:pt x="183" y="162"/>
                  <a:pt x="179" y="160"/>
                </a:cubicBezTo>
                <a:cubicBezTo>
                  <a:pt x="175" y="158"/>
                  <a:pt x="174" y="160"/>
                  <a:pt x="174" y="156"/>
                </a:cubicBezTo>
                <a:cubicBezTo>
                  <a:pt x="173" y="152"/>
                  <a:pt x="175" y="153"/>
                  <a:pt x="172" y="150"/>
                </a:cubicBezTo>
                <a:cubicBezTo>
                  <a:pt x="169" y="146"/>
                  <a:pt x="174" y="151"/>
                  <a:pt x="169" y="146"/>
                </a:cubicBezTo>
                <a:cubicBezTo>
                  <a:pt x="165" y="141"/>
                  <a:pt x="163" y="145"/>
                  <a:pt x="165" y="141"/>
                </a:cubicBezTo>
                <a:cubicBezTo>
                  <a:pt x="166" y="137"/>
                  <a:pt x="168" y="139"/>
                  <a:pt x="168" y="134"/>
                </a:cubicBezTo>
                <a:cubicBezTo>
                  <a:pt x="168" y="129"/>
                  <a:pt x="175" y="136"/>
                  <a:pt x="171" y="126"/>
                </a:cubicBezTo>
                <a:cubicBezTo>
                  <a:pt x="166" y="116"/>
                  <a:pt x="165" y="118"/>
                  <a:pt x="169" y="110"/>
                </a:cubicBezTo>
                <a:cubicBezTo>
                  <a:pt x="174" y="103"/>
                  <a:pt x="179" y="100"/>
                  <a:pt x="180" y="98"/>
                </a:cubicBezTo>
                <a:cubicBezTo>
                  <a:pt x="181" y="97"/>
                  <a:pt x="183" y="92"/>
                  <a:pt x="184" y="91"/>
                </a:cubicBezTo>
                <a:cubicBezTo>
                  <a:pt x="186" y="90"/>
                  <a:pt x="185" y="88"/>
                  <a:pt x="189" y="89"/>
                </a:cubicBezTo>
                <a:cubicBezTo>
                  <a:pt x="192" y="89"/>
                  <a:pt x="197" y="88"/>
                  <a:pt x="199" y="85"/>
                </a:cubicBezTo>
                <a:cubicBezTo>
                  <a:pt x="202" y="82"/>
                  <a:pt x="205" y="79"/>
                  <a:pt x="207" y="78"/>
                </a:cubicBezTo>
                <a:cubicBezTo>
                  <a:pt x="209" y="78"/>
                  <a:pt x="208" y="79"/>
                  <a:pt x="212" y="78"/>
                </a:cubicBezTo>
                <a:cubicBezTo>
                  <a:pt x="215" y="77"/>
                  <a:pt x="216" y="76"/>
                  <a:pt x="219" y="76"/>
                </a:cubicBezTo>
                <a:cubicBezTo>
                  <a:pt x="221" y="76"/>
                  <a:pt x="216" y="77"/>
                  <a:pt x="224" y="76"/>
                </a:cubicBezTo>
                <a:cubicBezTo>
                  <a:pt x="231" y="75"/>
                  <a:pt x="229" y="75"/>
                  <a:pt x="231" y="75"/>
                </a:cubicBezTo>
                <a:cubicBezTo>
                  <a:pt x="233" y="75"/>
                  <a:pt x="232" y="75"/>
                  <a:pt x="235" y="76"/>
                </a:cubicBezTo>
                <a:cubicBezTo>
                  <a:pt x="238" y="76"/>
                  <a:pt x="237" y="70"/>
                  <a:pt x="238" y="76"/>
                </a:cubicBezTo>
                <a:cubicBezTo>
                  <a:pt x="238" y="82"/>
                  <a:pt x="235" y="85"/>
                  <a:pt x="240" y="86"/>
                </a:cubicBezTo>
                <a:cubicBezTo>
                  <a:pt x="245" y="86"/>
                  <a:pt x="240" y="86"/>
                  <a:pt x="245" y="86"/>
                </a:cubicBezTo>
                <a:cubicBezTo>
                  <a:pt x="251" y="86"/>
                  <a:pt x="249" y="87"/>
                  <a:pt x="252" y="88"/>
                </a:cubicBezTo>
                <a:cubicBezTo>
                  <a:pt x="254" y="90"/>
                  <a:pt x="256" y="91"/>
                  <a:pt x="260" y="91"/>
                </a:cubicBezTo>
                <a:cubicBezTo>
                  <a:pt x="263" y="91"/>
                  <a:pt x="258" y="97"/>
                  <a:pt x="263" y="91"/>
                </a:cubicBezTo>
                <a:cubicBezTo>
                  <a:pt x="269" y="86"/>
                  <a:pt x="259" y="85"/>
                  <a:pt x="269" y="86"/>
                </a:cubicBezTo>
                <a:cubicBezTo>
                  <a:pt x="279" y="87"/>
                  <a:pt x="280" y="89"/>
                  <a:pt x="282" y="88"/>
                </a:cubicBezTo>
                <a:cubicBezTo>
                  <a:pt x="284" y="87"/>
                  <a:pt x="284" y="89"/>
                  <a:pt x="288" y="87"/>
                </a:cubicBezTo>
                <a:cubicBezTo>
                  <a:pt x="293" y="85"/>
                  <a:pt x="293" y="85"/>
                  <a:pt x="295" y="85"/>
                </a:cubicBezTo>
                <a:cubicBezTo>
                  <a:pt x="296" y="86"/>
                  <a:pt x="296" y="90"/>
                  <a:pt x="298" y="86"/>
                </a:cubicBezTo>
                <a:cubicBezTo>
                  <a:pt x="300" y="82"/>
                  <a:pt x="303" y="84"/>
                  <a:pt x="298" y="81"/>
                </a:cubicBezTo>
                <a:cubicBezTo>
                  <a:pt x="293" y="79"/>
                  <a:pt x="291" y="82"/>
                  <a:pt x="290" y="78"/>
                </a:cubicBezTo>
                <a:cubicBezTo>
                  <a:pt x="290" y="75"/>
                  <a:pt x="295" y="76"/>
                  <a:pt x="290" y="75"/>
                </a:cubicBezTo>
                <a:cubicBezTo>
                  <a:pt x="284" y="74"/>
                  <a:pt x="285" y="74"/>
                  <a:pt x="281" y="73"/>
                </a:cubicBezTo>
                <a:cubicBezTo>
                  <a:pt x="278" y="71"/>
                  <a:pt x="274" y="76"/>
                  <a:pt x="272" y="73"/>
                </a:cubicBezTo>
                <a:cubicBezTo>
                  <a:pt x="271" y="69"/>
                  <a:pt x="264" y="75"/>
                  <a:pt x="271" y="69"/>
                </a:cubicBezTo>
                <a:cubicBezTo>
                  <a:pt x="278" y="62"/>
                  <a:pt x="275" y="60"/>
                  <a:pt x="280" y="61"/>
                </a:cubicBezTo>
                <a:cubicBezTo>
                  <a:pt x="285" y="62"/>
                  <a:pt x="284" y="67"/>
                  <a:pt x="287" y="64"/>
                </a:cubicBezTo>
                <a:cubicBezTo>
                  <a:pt x="290" y="61"/>
                  <a:pt x="295" y="60"/>
                  <a:pt x="290" y="56"/>
                </a:cubicBezTo>
                <a:cubicBezTo>
                  <a:pt x="284" y="52"/>
                  <a:pt x="288" y="54"/>
                  <a:pt x="282" y="51"/>
                </a:cubicBezTo>
                <a:cubicBezTo>
                  <a:pt x="277" y="49"/>
                  <a:pt x="272" y="61"/>
                  <a:pt x="269" y="59"/>
                </a:cubicBezTo>
                <a:cubicBezTo>
                  <a:pt x="266" y="58"/>
                  <a:pt x="265" y="56"/>
                  <a:pt x="263" y="57"/>
                </a:cubicBezTo>
                <a:cubicBezTo>
                  <a:pt x="262" y="58"/>
                  <a:pt x="262" y="63"/>
                  <a:pt x="261" y="66"/>
                </a:cubicBezTo>
                <a:cubicBezTo>
                  <a:pt x="261" y="70"/>
                  <a:pt x="264" y="70"/>
                  <a:pt x="259" y="68"/>
                </a:cubicBezTo>
                <a:cubicBezTo>
                  <a:pt x="253" y="65"/>
                  <a:pt x="265" y="67"/>
                  <a:pt x="252" y="62"/>
                </a:cubicBezTo>
                <a:cubicBezTo>
                  <a:pt x="240" y="57"/>
                  <a:pt x="236" y="58"/>
                  <a:pt x="234" y="60"/>
                </a:cubicBezTo>
                <a:cubicBezTo>
                  <a:pt x="232" y="62"/>
                  <a:pt x="230" y="61"/>
                  <a:pt x="228" y="63"/>
                </a:cubicBezTo>
                <a:cubicBezTo>
                  <a:pt x="227" y="64"/>
                  <a:pt x="232" y="67"/>
                  <a:pt x="227" y="64"/>
                </a:cubicBezTo>
                <a:cubicBezTo>
                  <a:pt x="222" y="61"/>
                  <a:pt x="217" y="66"/>
                  <a:pt x="217" y="66"/>
                </a:cubicBezTo>
                <a:cubicBezTo>
                  <a:pt x="217" y="66"/>
                  <a:pt x="215" y="65"/>
                  <a:pt x="213" y="67"/>
                </a:cubicBezTo>
                <a:cubicBezTo>
                  <a:pt x="211" y="68"/>
                  <a:pt x="206" y="70"/>
                  <a:pt x="204" y="69"/>
                </a:cubicBezTo>
                <a:cubicBezTo>
                  <a:pt x="201" y="68"/>
                  <a:pt x="196" y="70"/>
                  <a:pt x="201" y="64"/>
                </a:cubicBezTo>
                <a:cubicBezTo>
                  <a:pt x="205" y="58"/>
                  <a:pt x="202" y="61"/>
                  <a:pt x="209" y="58"/>
                </a:cubicBezTo>
                <a:cubicBezTo>
                  <a:pt x="216" y="55"/>
                  <a:pt x="227" y="55"/>
                  <a:pt x="218" y="52"/>
                </a:cubicBezTo>
                <a:cubicBezTo>
                  <a:pt x="208" y="50"/>
                  <a:pt x="223" y="50"/>
                  <a:pt x="210" y="44"/>
                </a:cubicBezTo>
                <a:cubicBezTo>
                  <a:pt x="198" y="38"/>
                  <a:pt x="198" y="47"/>
                  <a:pt x="198" y="38"/>
                </a:cubicBezTo>
                <a:cubicBezTo>
                  <a:pt x="198" y="30"/>
                  <a:pt x="197" y="30"/>
                  <a:pt x="195" y="30"/>
                </a:cubicBezTo>
                <a:cubicBezTo>
                  <a:pt x="192" y="31"/>
                  <a:pt x="184" y="32"/>
                  <a:pt x="181" y="33"/>
                </a:cubicBezTo>
                <a:cubicBezTo>
                  <a:pt x="178" y="33"/>
                  <a:pt x="182" y="36"/>
                  <a:pt x="176" y="32"/>
                </a:cubicBezTo>
                <a:cubicBezTo>
                  <a:pt x="171" y="29"/>
                  <a:pt x="168" y="34"/>
                  <a:pt x="171" y="29"/>
                </a:cubicBezTo>
                <a:cubicBezTo>
                  <a:pt x="173" y="24"/>
                  <a:pt x="173" y="23"/>
                  <a:pt x="177" y="20"/>
                </a:cubicBezTo>
                <a:cubicBezTo>
                  <a:pt x="180" y="17"/>
                  <a:pt x="179" y="6"/>
                  <a:pt x="188" y="10"/>
                </a:cubicBezTo>
                <a:cubicBezTo>
                  <a:pt x="196" y="14"/>
                  <a:pt x="193" y="13"/>
                  <a:pt x="200" y="14"/>
                </a:cubicBezTo>
                <a:cubicBezTo>
                  <a:pt x="206" y="14"/>
                  <a:pt x="210" y="13"/>
                  <a:pt x="210" y="11"/>
                </a:cubicBezTo>
                <a:cubicBezTo>
                  <a:pt x="210" y="10"/>
                  <a:pt x="202" y="6"/>
                  <a:pt x="202" y="6"/>
                </a:cubicBezTo>
                <a:cubicBezTo>
                  <a:pt x="202" y="6"/>
                  <a:pt x="199" y="7"/>
                  <a:pt x="200" y="6"/>
                </a:cubicBezTo>
                <a:cubicBezTo>
                  <a:pt x="201" y="5"/>
                  <a:pt x="203" y="2"/>
                  <a:pt x="203" y="2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176" y="0"/>
                  <a:pt x="17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矩形 9">
            <a:extLst>
              <a:ext uri="{FF2B5EF4-FFF2-40B4-BE49-F238E27FC236}">
                <a16:creationId xmlns:a16="http://schemas.microsoft.com/office/drawing/2014/main" id="{34B78422-DBB8-6B4C-9AC0-FDCF6AA4193C}"/>
              </a:ext>
            </a:extLst>
          </p:cNvPr>
          <p:cNvSpPr/>
          <p:nvPr/>
        </p:nvSpPr>
        <p:spPr>
          <a:xfrm>
            <a:off x="8002447" y="1786252"/>
            <a:ext cx="2895600" cy="3833687"/>
          </a:xfrm>
          <a:prstGeom prst="rect">
            <a:avLst/>
          </a:prstGeom>
          <a:ln w="12700" cap="rnd" cmpd="sng">
            <a:gradFill flip="none" rotWithShape="1">
              <a:gsLst>
                <a:gs pos="0">
                  <a:schemeClr val="bg1">
                    <a:alpha val="86000"/>
                    <a:lumMod val="64000"/>
                    <a:lumOff val="36000"/>
                  </a:schemeClr>
                </a:gs>
                <a:gs pos="52000">
                  <a:schemeClr val="accent5">
                    <a:lumMod val="49000"/>
                    <a:lumOff val="51000"/>
                    <a:alpha val="91000"/>
                  </a:schemeClr>
                </a:gs>
                <a:gs pos="100000">
                  <a:srgbClr val="172949"/>
                </a:gs>
              </a:gsLst>
              <a:path path="circle">
                <a:fillToRect l="50000" t="130000" r="50000" b="-30000"/>
              </a:path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34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<a:extLst>
              <a:ext uri="{FF2B5EF4-FFF2-40B4-BE49-F238E27FC236}">
                <a16:creationId xmlns:a16="http://schemas.microsoft.com/office/drawing/2014/main" id="{5C8AD260-AB0C-9B42-956A-05C7F39E3E7F}"/>
              </a:ext>
            </a:extLst>
          </p:cNvPr>
          <p:cNvSpPr txBox="1"/>
          <p:nvPr/>
        </p:nvSpPr>
        <p:spPr>
          <a:xfrm>
            <a:off x="9113192" y="1004382"/>
            <a:ext cx="845103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BE304E-0F6B-344C-9F45-8C8F49DFEFF3}"/>
              </a:ext>
            </a:extLst>
          </p:cNvPr>
          <p:cNvSpPr txBox="1"/>
          <p:nvPr/>
        </p:nvSpPr>
        <p:spPr>
          <a:xfrm>
            <a:off x="1174013" y="5867002"/>
            <a:ext cx="3992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All Words Frequencies Counting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35074B-3F55-CC42-B886-8732116B906F}"/>
              </a:ext>
            </a:extLst>
          </p:cNvPr>
          <p:cNvSpPr txBox="1"/>
          <p:nvPr/>
        </p:nvSpPr>
        <p:spPr>
          <a:xfrm>
            <a:off x="4418440" y="5867002"/>
            <a:ext cx="3992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Target Words Frequencies Counting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2B594D-9886-0742-865F-91C3924A42AE}"/>
              </a:ext>
            </a:extLst>
          </p:cNvPr>
          <p:cNvSpPr txBox="1"/>
          <p:nvPr/>
        </p:nvSpPr>
        <p:spPr>
          <a:xfrm>
            <a:off x="8647306" y="5867002"/>
            <a:ext cx="3992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" pitchFamily="2" charset="0"/>
                <a:cs typeface="Arial" panose="020B0604020202020204" pitchFamily="34" charset="0"/>
              </a:rPr>
              <a:t>Microsoft Excel</a:t>
            </a:r>
          </a:p>
        </p:txBody>
      </p:sp>
    </p:spTree>
    <p:extLst>
      <p:ext uri="{BB962C8B-B14F-4D97-AF65-F5344CB8AC3E}">
        <p14:creationId xmlns:p14="http://schemas.microsoft.com/office/powerpoint/2010/main" val="193392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CC91-DC89-5642-9700-3DC03961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BEFC5-6F4C-9646-BDEF-97D53AD6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531049" y="0"/>
            <a:ext cx="6299200" cy="6858000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46559E59-49F4-464E-A4BA-319277585B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54865" y="2150821"/>
            <a:ext cx="4066568" cy="121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Visualizations 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&amp; Code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A3915098-5F6D-0C49-A346-9BF1A1F25A24}"/>
              </a:ext>
            </a:extLst>
          </p:cNvPr>
          <p:cNvSpPr txBox="1"/>
          <p:nvPr/>
        </p:nvSpPr>
        <p:spPr>
          <a:xfrm>
            <a:off x="8832975" y="1566952"/>
            <a:ext cx="2024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77E83-DD3C-BF48-918B-8886DD1B6974}"/>
              </a:ext>
            </a:extLst>
          </p:cNvPr>
          <p:cNvSpPr txBox="1"/>
          <p:nvPr/>
        </p:nvSpPr>
        <p:spPr>
          <a:xfrm>
            <a:off x="6074466" y="3615243"/>
            <a:ext cx="4432675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E1B90-A726-694B-A456-6F21C39B42BE}"/>
              </a:ext>
            </a:extLst>
          </p:cNvPr>
          <p:cNvSpPr txBox="1"/>
          <p:nvPr/>
        </p:nvSpPr>
        <p:spPr>
          <a:xfrm>
            <a:off x="5437163" y="3333472"/>
            <a:ext cx="6160326" cy="940872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Shape Pattern of UFO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Color Pattern of UFO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USA State Positions of UFO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General Positions of UFO / Audio Pattern of UFO </a:t>
            </a:r>
          </a:p>
          <a:p>
            <a:pPr>
              <a:defRPr/>
            </a:pP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Appearance Year / Month of UFO</a:t>
            </a:r>
          </a:p>
          <a:p>
            <a:pPr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Appearance Time / Duration of UFO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85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" y="43147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Shape Pattern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82C276-F9A1-374C-A8E3-249FC1478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843" y="2578843"/>
            <a:ext cx="5924125" cy="390190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DD628CD-DA4C-E342-B6EB-07E3EC53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14" y="1073370"/>
            <a:ext cx="4719533" cy="3138118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06AE5C0A-DBC3-364E-8E71-E409094CCD6D}"/>
              </a:ext>
            </a:extLst>
          </p:cNvPr>
          <p:cNvGrpSpPr>
            <a:grpSpLocks/>
          </p:cNvGrpSpPr>
          <p:nvPr/>
        </p:nvGrpSpPr>
        <p:grpSpPr bwMode="auto">
          <a:xfrm>
            <a:off x="98329" y="4379719"/>
            <a:ext cx="7601214" cy="865025"/>
            <a:chOff x="1358900" y="6093150"/>
            <a:chExt cx="9214374" cy="1730050"/>
          </a:xfrm>
        </p:grpSpPr>
        <p:sp>
          <p:nvSpPr>
            <p:cNvPr id="29" name="Line 2">
              <a:extLst>
                <a:ext uri="{FF2B5EF4-FFF2-40B4-BE49-F238E27FC236}">
                  <a16:creationId xmlns:a16="http://schemas.microsoft.com/office/drawing/2014/main" id="{140474EE-1EA1-5649-84B7-7264DA7BA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5982808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15B784E5-EF66-784D-A209-257924214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374" y="609315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Top 3 words related to shapes</a:t>
              </a: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5FDFD954-E4A4-0C4F-A3FE-425E3B5E7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171" y="6789620"/>
              <a:ext cx="461660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Circle, triangle and fireball are top 3 words used to describe the shapes of UFO.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A207638B-44B0-B04F-AEBD-78084BCFC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3755" y="6347866"/>
              <a:ext cx="641256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rgbClr val="F6981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43%</a:t>
              </a:r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8AB9DCFE-BF18-6547-922E-8CD4A3FF8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60" y="6939044"/>
              <a:ext cx="1161645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rgbClr val="F6981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28B781CC-2756-4F4F-8139-F22E6DD86FE6}"/>
              </a:ext>
            </a:extLst>
          </p:cNvPr>
          <p:cNvGrpSpPr>
            <a:grpSpLocks/>
          </p:cNvGrpSpPr>
          <p:nvPr/>
        </p:nvGrpSpPr>
        <p:grpSpPr bwMode="auto">
          <a:xfrm>
            <a:off x="506389" y="5373267"/>
            <a:ext cx="5031236" cy="1043087"/>
            <a:chOff x="1804402" y="10118742"/>
            <a:chExt cx="9582427" cy="1509830"/>
          </a:xfrm>
        </p:grpSpPr>
        <p:sp>
          <p:nvSpPr>
            <p:cNvPr id="40" name="Rectangle 30">
              <a:extLst>
                <a:ext uri="{FF2B5EF4-FFF2-40B4-BE49-F238E27FC236}">
                  <a16:creationId xmlns:a16="http://schemas.microsoft.com/office/drawing/2014/main" id="{AC7FC845-1AE5-5447-A91D-B492E735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930" y="10118742"/>
              <a:ext cx="7200899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Ratio of circular shapes</a:t>
              </a:r>
            </a:p>
          </p:txBody>
        </p:sp>
        <p:sp>
          <p:nvSpPr>
            <p:cNvPr id="41" name="Rectangle 31">
              <a:extLst>
                <a:ext uri="{FF2B5EF4-FFF2-40B4-BE49-F238E27FC236}">
                  <a16:creationId xmlns:a16="http://schemas.microsoft.com/office/drawing/2014/main" id="{66A2DF75-709C-4048-B46B-5B0FF7A33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085" y="10714172"/>
              <a:ext cx="514349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sz="1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People might be affected by the stereotype of UFO.</a:t>
              </a:r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89888A0F-6202-6A40-8AF6-30A24E280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893" y="10471937"/>
              <a:ext cx="1370825" cy="44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rgbClr val="368FE2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≈57%</a:t>
              </a: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8B4D5C16-A828-584C-9ACF-9D8843CF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402" y="10917434"/>
              <a:ext cx="1825120" cy="445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000" dirty="0">
                  <a:solidFill>
                    <a:srgbClr val="368FE2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Records</a:t>
              </a:r>
            </a:p>
          </p:txBody>
        </p:sp>
      </p:grpSp>
      <p:sp>
        <p:nvSpPr>
          <p:cNvPr id="44" name="Line 2">
            <a:extLst>
              <a:ext uri="{FF2B5EF4-FFF2-40B4-BE49-F238E27FC236}">
                <a16:creationId xmlns:a16="http://schemas.microsoft.com/office/drawing/2014/main" id="{7FC84007-85E8-4841-94D8-AA90B8AC6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29" y="6303924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6" name="Group 52">
            <a:extLst>
              <a:ext uri="{FF2B5EF4-FFF2-40B4-BE49-F238E27FC236}">
                <a16:creationId xmlns:a16="http://schemas.microsoft.com/office/drawing/2014/main" id="{ECC47C45-7432-CD45-AD63-33571994E601}"/>
              </a:ext>
            </a:extLst>
          </p:cNvPr>
          <p:cNvGrpSpPr>
            <a:grpSpLocks/>
          </p:cNvGrpSpPr>
          <p:nvPr/>
        </p:nvGrpSpPr>
        <p:grpSpPr bwMode="auto">
          <a:xfrm>
            <a:off x="5885361" y="1157160"/>
            <a:ext cx="2151852" cy="646331"/>
            <a:chOff x="12427974" y="2539674"/>
            <a:chExt cx="11300038" cy="3597483"/>
          </a:xfrm>
        </p:grpSpPr>
        <p:sp>
          <p:nvSpPr>
            <p:cNvPr id="48" name="Hexagon 29">
              <a:extLst>
                <a:ext uri="{FF2B5EF4-FFF2-40B4-BE49-F238E27FC236}">
                  <a16:creationId xmlns:a16="http://schemas.microsoft.com/office/drawing/2014/main" id="{3107DA43-C18E-3D41-A8E6-EBB76841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7974" y="3008927"/>
              <a:ext cx="1350232" cy="125538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F7991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37">
              <a:extLst>
                <a:ext uri="{FF2B5EF4-FFF2-40B4-BE49-F238E27FC236}">
                  <a16:creationId xmlns:a16="http://schemas.microsoft.com/office/drawing/2014/main" id="{67D57A80-ACFE-314C-9755-F1FA7A9CC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8101" y="2539674"/>
              <a:ext cx="10229911" cy="3597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Word Cloud Visualization</a:t>
              </a:r>
              <a:endParaRPr lang="en-US" dirty="0"/>
            </a:p>
          </p:txBody>
        </p:sp>
      </p:grpSp>
      <p:sp>
        <p:nvSpPr>
          <p:cNvPr id="50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BF1F762D-0CCA-744D-A869-462770858E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9752126">
            <a:off x="5864098" y="1990028"/>
            <a:ext cx="324711" cy="279184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rgbClr val="0223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 fontScale="40000" lnSpcReduction="20000"/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1" name="Line 2">
            <a:extLst>
              <a:ext uri="{FF2B5EF4-FFF2-40B4-BE49-F238E27FC236}">
                <a16:creationId xmlns:a16="http://schemas.microsoft.com/office/drawing/2014/main" id="{DB33EED6-450F-7D4A-B3AA-6C88F552C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5570" y="2578843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30791597-B6DB-A245-8C64-9C99B8F55FE1}"/>
              </a:ext>
            </a:extLst>
          </p:cNvPr>
          <p:cNvSpPr>
            <a:spLocks/>
          </p:cNvSpPr>
          <p:nvPr/>
        </p:nvSpPr>
        <p:spPr bwMode="auto">
          <a:xfrm>
            <a:off x="6535570" y="1803491"/>
            <a:ext cx="3553143" cy="85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 Bold" charset="0"/>
              </a:rPr>
              <a:t>Show all words frequencies by plotting them with various sizes</a:t>
            </a:r>
          </a:p>
        </p:txBody>
      </p:sp>
    </p:spTree>
    <p:extLst>
      <p:ext uri="{BB962C8B-B14F-4D97-AF65-F5344CB8AC3E}">
        <p14:creationId xmlns:p14="http://schemas.microsoft.com/office/powerpoint/2010/main" val="172277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B9B46B24-2FEE-AF40-9AE8-2BE6356D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29" y="43147"/>
            <a:ext cx="7467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b="0" dirty="0">
                <a:effectLst/>
                <a:latin typeface="微软雅黑" panose="020B0503020204020204" charset="-122"/>
                <a:ea typeface="微软雅黑" panose="020B0503020204020204" charset="-122"/>
              </a:rPr>
              <a:t>Shape Pattern of UFO</a:t>
            </a:r>
          </a:p>
        </p:txBody>
      </p:sp>
      <p:sp>
        <p:nvSpPr>
          <p:cNvPr id="19" name="等腰三角形 1">
            <a:extLst>
              <a:ext uri="{FF2B5EF4-FFF2-40B4-BE49-F238E27FC236}">
                <a16:creationId xmlns:a16="http://schemas.microsoft.com/office/drawing/2014/main" id="{5CBD4EE5-F33E-6147-A2F7-75850A11CD4F}"/>
              </a:ext>
            </a:extLst>
          </p:cNvPr>
          <p:cNvSpPr/>
          <p:nvPr/>
        </p:nvSpPr>
        <p:spPr>
          <a:xfrm flipV="1">
            <a:off x="168904" y="266280"/>
            <a:ext cx="977423" cy="910482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2">
            <a:extLst>
              <a:ext uri="{FF2B5EF4-FFF2-40B4-BE49-F238E27FC236}">
                <a16:creationId xmlns:a16="http://schemas.microsoft.com/office/drawing/2014/main" id="{46F66FAF-7DC8-E44C-B332-8D8F8F5594D4}"/>
              </a:ext>
            </a:extLst>
          </p:cNvPr>
          <p:cNvSpPr/>
          <p:nvPr/>
        </p:nvSpPr>
        <p:spPr>
          <a:xfrm flipV="1">
            <a:off x="706869" y="419469"/>
            <a:ext cx="614831" cy="544380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3">
            <a:extLst>
              <a:ext uri="{FF2B5EF4-FFF2-40B4-BE49-F238E27FC236}">
                <a16:creationId xmlns:a16="http://schemas.microsoft.com/office/drawing/2014/main" id="{6F30E557-E86D-C349-8A54-2FC3BFEF9181}"/>
              </a:ext>
            </a:extLst>
          </p:cNvPr>
          <p:cNvSpPr/>
          <p:nvPr/>
        </p:nvSpPr>
        <p:spPr>
          <a:xfrm flipV="1">
            <a:off x="231963" y="798639"/>
            <a:ext cx="425652" cy="378123"/>
          </a:xfrm>
          <a:prstGeom prst="triangl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2" name="组合 30">
            <a:extLst>
              <a:ext uri="{FF2B5EF4-FFF2-40B4-BE49-F238E27FC236}">
                <a16:creationId xmlns:a16="http://schemas.microsoft.com/office/drawing/2014/main" id="{0D25891D-B0AA-6A41-9BF8-431B7E05836D}"/>
              </a:ext>
            </a:extLst>
          </p:cNvPr>
          <p:cNvGrpSpPr/>
          <p:nvPr/>
        </p:nvGrpSpPr>
        <p:grpSpPr>
          <a:xfrm>
            <a:off x="1454454" y="506799"/>
            <a:ext cx="9144000" cy="174235"/>
            <a:chOff x="0" y="863599"/>
            <a:chExt cx="12192000" cy="232313"/>
          </a:xfrm>
        </p:grpSpPr>
        <p:cxnSp>
          <p:nvCxnSpPr>
            <p:cNvPr id="23" name="直接连接符 31">
              <a:extLst>
                <a:ext uri="{FF2B5EF4-FFF2-40B4-BE49-F238E27FC236}">
                  <a16:creationId xmlns:a16="http://schemas.microsoft.com/office/drawing/2014/main" id="{FE562F98-3377-D940-9F59-10B2A271A393}"/>
                </a:ext>
              </a:extLst>
            </p:cNvPr>
            <p:cNvCxnSpPr/>
            <p:nvPr/>
          </p:nvCxnSpPr>
          <p:spPr>
            <a:xfrm>
              <a:off x="0" y="1095912"/>
              <a:ext cx="12192000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32">
              <a:extLst>
                <a:ext uri="{FF2B5EF4-FFF2-40B4-BE49-F238E27FC236}">
                  <a16:creationId xmlns:a16="http://schemas.microsoft.com/office/drawing/2014/main" id="{922A8960-6E5C-0842-AC74-D25394D404BE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25" name="平行四边形 33">
                <a:extLst>
                  <a:ext uri="{FF2B5EF4-FFF2-40B4-BE49-F238E27FC236}">
                    <a16:creationId xmlns:a16="http://schemas.microsoft.com/office/drawing/2014/main" id="{9F3426A0-DE2E-7542-890B-790BB13B719B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6" name="平行四边形 34">
                <a:extLst>
                  <a:ext uri="{FF2B5EF4-FFF2-40B4-BE49-F238E27FC236}">
                    <a16:creationId xmlns:a16="http://schemas.microsoft.com/office/drawing/2014/main" id="{F37EA8CA-1655-2544-AC7C-2AF81FE1A02A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7" name="平行四边形 35">
                <a:extLst>
                  <a:ext uri="{FF2B5EF4-FFF2-40B4-BE49-F238E27FC236}">
                    <a16:creationId xmlns:a16="http://schemas.microsoft.com/office/drawing/2014/main" id="{E63BD5D7-ED1A-1D41-BE84-CFF3882E0CB1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44" name="Line 2">
            <a:extLst>
              <a:ext uri="{FF2B5EF4-FFF2-40B4-BE49-F238E27FC236}">
                <a16:creationId xmlns:a16="http://schemas.microsoft.com/office/drawing/2014/main" id="{7FC84007-85E8-4841-94D8-AA90B8AC6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29" y="6303924"/>
            <a:ext cx="4935398" cy="0"/>
          </a:xfrm>
          <a:prstGeom prst="line">
            <a:avLst/>
          </a:prstGeom>
          <a:noFill/>
          <a:ln w="12700">
            <a:solidFill>
              <a:srgbClr val="FFFFFF">
                <a:alpha val="2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6A9CC3C-96C9-BF49-B753-8941321B0D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8817" r="15413"/>
          <a:stretch/>
        </p:blipFill>
        <p:spPr>
          <a:xfrm>
            <a:off x="1112178" y="1063394"/>
            <a:ext cx="3495896" cy="2452225"/>
          </a:xfrm>
          <a:prstGeom prst="rect">
            <a:avLst/>
          </a:prstGeom>
        </p:spPr>
      </p:pic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F7CF6719-49F4-154F-A15C-717C5564C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818" y="2724205"/>
            <a:ext cx="1442958" cy="95945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4923AF8-0E2F-7649-9D2B-04DAD5494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6507" y="909771"/>
            <a:ext cx="1055250" cy="55477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9E47608-02AC-3E4F-92EB-9C6C4DA12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0190" y="1109149"/>
            <a:ext cx="3887992" cy="526238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1A8647-7119-5A44-8E2D-4FDB31DEE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27" y="3714972"/>
            <a:ext cx="1697612" cy="2723560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A13B891-21BE-9E41-957A-1B159828AE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939" y="3714974"/>
            <a:ext cx="1697611" cy="2723558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3EE298E7-EF8A-FB4A-8113-633CA67587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0457" y="5507145"/>
            <a:ext cx="1442959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82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3103042"/>
  <p:tag name="MH_LIBRARY" val="CONTENTS"/>
  <p:tag name="MH_TYPE" val="NUMBER"/>
  <p:tag name="ID" val="626775"/>
  <p:tag name="MH_ORD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5552</TotalTime>
  <Words>1055</Words>
  <Application>Microsoft Macintosh PowerPoint</Application>
  <PresentationFormat>Widescreen</PresentationFormat>
  <Paragraphs>156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微软雅黑</vt:lpstr>
      <vt:lpstr>Open Sans Bold</vt:lpstr>
      <vt:lpstr>Agency FB</vt:lpstr>
      <vt:lpstr>Arial</vt:lpstr>
      <vt:lpstr>Calibri</vt:lpstr>
      <vt:lpstr>Calibri Light</vt:lpstr>
      <vt:lpstr>Microsoft Sans Serif</vt:lpstr>
      <vt:lpstr>Times</vt:lpstr>
      <vt:lpstr>Office Theme</vt:lpstr>
      <vt:lpstr>Project 1  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Jiajun Yu</dc:creator>
  <cp:lastModifiedBy>Jiajun Yu</cp:lastModifiedBy>
  <cp:revision>113</cp:revision>
  <dcterms:created xsi:type="dcterms:W3CDTF">2021-08-13T05:06:57Z</dcterms:created>
  <dcterms:modified xsi:type="dcterms:W3CDTF">2021-09-09T11:03:15Z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1033-3.7.0.5929</vt:lpwstr>
  </property>
</Properties>
</file>